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70" r:id="rId12"/>
    <p:sldId id="271" r:id="rId13"/>
    <p:sldId id="272" r:id="rId14"/>
    <p:sldId id="273" r:id="rId15"/>
  </p:sldIdLst>
  <p:sldSz cx="10080625" cy="7559675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500" y="-41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3" name="Symbol zastępczy daty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Symbol zastępczy stopki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5" name="Symbol zastępczy numeru slajd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59A9D3D6-372D-42F3-AA04-117FA36F9DE3}" type="slidenum">
              <a:t>‹#›</a:t>
            </a:fld>
            <a:endParaRPr lang="pl-PL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8413652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l-PL"/>
          </a:p>
        </p:txBody>
      </p:sp>
      <p:sp>
        <p:nvSpPr>
          <p:cNvPr id="4" name="Symbol zastępczy nagłówka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daty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stopki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3585599C-8301-45B4-AA10-4A6BF2589D76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0319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l-PL" sz="2000" b="0" i="0" u="none" strike="noStrike" kern="1200">
        <a:ln>
          <a:noFill/>
        </a:ln>
        <a:latin typeface="Arial" pitchFamily="18"/>
        <a:ea typeface="Microsoft YaHei" pitchFamily="2"/>
        <a:cs typeface="Ari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E827A024-F3B1-4410-8EF2-DE3868264E5B}" type="slidenum">
              <a:t>1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9979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E2DE9595-0D4D-4E68-AAB1-6B66D4FBEEC4}" type="slidenum">
              <a:t>2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2919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7333565-FC17-40EC-8F7D-6B93CCE1C9F1}" type="slidenum">
              <a:t>3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0577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A20506AE-B5ED-41BC-989F-5236B0F06466}" type="slidenum">
              <a:t>4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1240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8537D32-CB9C-4A53-8BBB-8EFEDE567009}" type="slidenum">
              <a:t>5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4837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D00993EA-4AB9-4506-95A7-96B20355D0C3}" type="slidenum">
              <a:t>6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2187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90220CD8-047B-4854-A061-91175C1EDF1D}" type="slidenum">
              <a:t>7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0396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C96721F6-9650-4057-9FA9-1A11D3EAC91D}" type="slidenum">
              <a:t>8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649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E5699C53-C49D-49A5-9BC4-6E2E0FBD9096}" type="slidenum">
              <a:t>9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78616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70D3D383-9692-4B94-897D-BAE50ECC2396}" type="slidenum">
              <a:t>10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9169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DDEFAEE-DAF4-462A-A50E-CA2E0D95C53A}" type="slidenum">
              <a:t>12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36175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DDEFAEE-DAF4-462A-A50E-CA2E0D95C53A}" type="slidenum">
              <a:t>13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73582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DDEFAEE-DAF4-462A-A50E-CA2E0D95C53A}" type="slidenum">
              <a:t>14</a:t>
            </a:fld>
            <a:endParaRPr lang="pl-PL"/>
          </a:p>
        </p:txBody>
      </p:sp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1968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56C5D1-364D-44D4-B142-25A53E542E4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56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E37C109-CC42-45D3-A1EE-CD81D00D3265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200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8476435-FB50-414C-BD7A-D7CD0E3FEBC7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115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4DC50E-57F9-4C30-9703-DAA21DA825BF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63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326AF2-8598-4D01-B6E9-0AED58E48AB8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124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8462538-7C96-47E2-8D84-B79D7CABB290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409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305A528-8267-4D33-8864-0B82280F1B25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787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0BAC38-35E2-473C-A12D-22AF6321C5BF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066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174CB26-B8A6-40D2-9431-AE5BA87C57FE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556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2DB9603-4E8E-4520-897B-CC9031B615B5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926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E28119B-9903-48FF-B450-FEA751B41CCF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573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stopki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ctr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numeru slajdu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pl-PL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EDC9AB25-533D-4D3C-9969-826C3375E61E}" type="slidenum"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pl-PL" sz="44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pl-PL" sz="32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3751615" y="242652"/>
            <a:ext cx="5369399" cy="1354217"/>
          </a:xfrm>
        </p:spPr>
        <p:txBody>
          <a:bodyPr wrap="square">
            <a:spAutoFit/>
          </a:bodyPr>
          <a:lstStyle/>
          <a:p>
            <a:pPr lvl="0"/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Święty </a:t>
            </a:r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Brat Albert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kim był ?    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3170904" y="2389239"/>
            <a:ext cx="6799006" cy="3103263"/>
          </a:xfrm>
        </p:spPr>
        <p:txBody>
          <a:bodyPr anchor="ctr"/>
          <a:lstStyle/>
          <a:p>
            <a:pPr lvl="0" algn="ctr"/>
            <a:r>
              <a:rPr lang="pl-PL" dirty="0"/>
              <a:t>  </a:t>
            </a:r>
            <a:endParaRPr lang="pl-PL" dirty="0" smtClean="0"/>
          </a:p>
          <a:p>
            <a:pPr lvl="0" algn="ctr"/>
            <a:endParaRPr lang="pl-PL" dirty="0"/>
          </a:p>
          <a:p>
            <a:pPr lvl="0" algn="ctr"/>
            <a:r>
              <a:rPr lang="pl-PL" sz="3000" dirty="0" smtClean="0"/>
              <a:t>Człowiek wyjątkowego talentu, artysta - malarz</a:t>
            </a:r>
            <a:r>
              <a:rPr lang="pl-PL" sz="3000" dirty="0"/>
              <a:t>, bywalec krakowskich </a:t>
            </a:r>
            <a:r>
              <a:rPr lang="pl-PL" sz="3000" dirty="0" smtClean="0"/>
              <a:t>salonów, bohater powstania, biedny wśród biednych, założyciel braci albertynów i </a:t>
            </a:r>
            <a:r>
              <a:rPr lang="pl-PL" sz="3000" dirty="0"/>
              <a:t>sióstr albertynek , </a:t>
            </a:r>
            <a:r>
              <a:rPr lang="pl-PL" sz="3000" dirty="0" smtClean="0"/>
              <a:t>bez reszty oddany najbardziej ubogim i Bogu.</a:t>
            </a:r>
          </a:p>
          <a:p>
            <a:pPr lvl="0" algn="ctr"/>
            <a:r>
              <a:rPr lang="pl-PL" sz="3000" dirty="0" smtClean="0"/>
              <a:t>„Był Dobry jak chleb”.</a:t>
            </a:r>
          </a:p>
          <a:p>
            <a:pPr lvl="0" algn="ctr"/>
            <a:endParaRPr lang="pl-PL" sz="3000" dirty="0" smtClean="0"/>
          </a:p>
          <a:p>
            <a:pPr lvl="0" algn="ctr"/>
            <a:r>
              <a:rPr lang="pl-PL" sz="3000" dirty="0" smtClean="0"/>
              <a:t>Adam </a:t>
            </a:r>
            <a:r>
              <a:rPr lang="pl-PL" sz="3000" dirty="0"/>
              <a:t>Chmielowski </a:t>
            </a:r>
            <a:r>
              <a:rPr lang="pl-PL" sz="3000" dirty="0" smtClean="0"/>
              <a:t>późniejszy </a:t>
            </a:r>
            <a:r>
              <a:rPr lang="pl-PL" sz="3000" dirty="0"/>
              <a:t>Brat Albert, </a:t>
            </a:r>
            <a:r>
              <a:rPr lang="pl-PL" sz="3000" dirty="0" smtClean="0"/>
              <a:t>urodził </a:t>
            </a:r>
            <a:r>
              <a:rPr lang="pl-PL" sz="3000" dirty="0"/>
              <a:t>się </a:t>
            </a:r>
            <a:r>
              <a:rPr lang="pl-PL" sz="3000" dirty="0" smtClean="0"/>
              <a:t>20 sierpnia1845 r. </a:t>
            </a:r>
            <a:r>
              <a:rPr lang="pl-PL" sz="3000" dirty="0"/>
              <a:t>w Igołomi.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702" y="1258314"/>
            <a:ext cx="2522202" cy="3755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333616" y="693052"/>
            <a:ext cx="4695583" cy="677108"/>
          </a:xfrm>
        </p:spPr>
        <p:txBody>
          <a:bodyPr wrap="square">
            <a:spAutoFit/>
          </a:bodyPr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Rodzina Adama</a:t>
            </a:r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7758113" y="458861"/>
            <a:ext cx="1728000" cy="216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Symbol zastępczy obrazu 3"/>
          <p:cNvPicPr>
            <a:picLocks noGrp="1" noChangeAspect="1"/>
          </p:cNvPicPr>
          <p:nvPr>
            <p:ph type="pic" idx="4294967295"/>
          </p:nvPr>
        </p:nvPicPr>
        <p:blipFill>
          <a:blip r:embed="rId4">
            <a:lum bright="-50000"/>
            <a:alphaModFix/>
          </a:blip>
          <a:srcRect/>
          <a:stretch>
            <a:fillRect/>
          </a:stretch>
        </p:blipFill>
        <p:spPr>
          <a:xfrm>
            <a:off x="649654" y="4624252"/>
            <a:ext cx="2088000" cy="2304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Podtytuł 4"/>
          <p:cNvSpPr txBox="1">
            <a:spLocks noGrp="1"/>
          </p:cNvSpPr>
          <p:nvPr>
            <p:ph type="subTitle" idx="4294967295"/>
          </p:nvPr>
        </p:nvSpPr>
        <p:spPr>
          <a:xfrm>
            <a:off x="2681408" y="2481944"/>
            <a:ext cx="7100126" cy="4284616"/>
          </a:xfrm>
        </p:spPr>
        <p:txBody>
          <a:bodyPr anchor="ctr"/>
          <a:lstStyle/>
          <a:p>
            <a:pPr lvl="0" algn="ctr"/>
            <a:r>
              <a:rPr lang="pl-PL" dirty="0" smtClean="0"/>
              <a:t>Adam </a:t>
            </a:r>
            <a:r>
              <a:rPr lang="pl-PL" dirty="0"/>
              <a:t>Chmielowski pochodził z rodziny szlacheckiej. Był pierwszym dzieckiem Wojciecha i Józefy. Miał troje rodzeństwa : Stanisława, Mariana i Jadwigę . Rodzice starali się wychować dzieci w duchu wartości chrześcijańskich i patriotycznych.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576000" y="360000"/>
            <a:ext cx="9071640" cy="1262160"/>
          </a:xfrm>
        </p:spPr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Ceremonia Chrztu</a:t>
            </a: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0"/>
            <a:endParaRPr lang="pl-PL" dirty="0" smtClean="0"/>
          </a:p>
          <a:p>
            <a:pPr lvl="0"/>
            <a:r>
              <a:rPr lang="pl-PL" dirty="0" smtClean="0"/>
              <a:t>Krąży </a:t>
            </a:r>
            <a:r>
              <a:rPr lang="pl-PL" dirty="0"/>
              <a:t>opowieść, że rodzice zaprosili do udziału w uroczystości </a:t>
            </a:r>
            <a:r>
              <a:rPr lang="pl-PL" dirty="0" smtClean="0"/>
              <a:t>Chrztu okolicznych </a:t>
            </a:r>
            <a:r>
              <a:rPr lang="pl-PL" dirty="0"/>
              <a:t>żebraków, aby wraz z chrzestnymi trzymali ich pociechę do chrztu, co miało wyjednać dziecku szczególne łaski u Boga. </a:t>
            </a:r>
            <a:endParaRPr lang="pl-PL" dirty="0" smtClean="0"/>
          </a:p>
          <a:p>
            <a:pPr lvl="0"/>
            <a:r>
              <a:rPr lang="pl-PL" dirty="0" smtClean="0"/>
              <a:t>Nikt </a:t>
            </a:r>
            <a:r>
              <a:rPr lang="pl-PL" dirty="0"/>
              <a:t>wtedy nie </a:t>
            </a:r>
            <a:r>
              <a:rPr lang="pl-PL" dirty="0" smtClean="0"/>
              <a:t>przypuszczał</a:t>
            </a:r>
            <a:r>
              <a:rPr lang="pl-PL" dirty="0"/>
              <a:t>, że niespełna 2 letni chłopczyk zostanie kiedyś sławnym dobroczyńcą ubogich i potrzebujących.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8813" y="-2689"/>
            <a:ext cx="1764933" cy="1764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Dzieciństwo i Młodość</a:t>
            </a: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503999" y="1350499"/>
            <a:ext cx="9071640" cy="5883956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pl-PL" dirty="0"/>
              <a:t>Gdy Adam miał 8 lat jego ojciec zmarł na nie uleczalną chorobę. Po śmierci ojca razem z matką przenieśli się na stałe do Warszawy.</a:t>
            </a:r>
          </a:p>
          <a:p>
            <a:pPr lvl="0">
              <a:buSzPct val="45000"/>
              <a:buFont typeface="StarSymbol"/>
              <a:buChar char="●"/>
            </a:pPr>
            <a:r>
              <a:rPr lang="pl-PL" dirty="0"/>
              <a:t>Gdy miał 10 lat rozpoczął naukę w prestiżowej szkole w Petersburgu, jednak </a:t>
            </a:r>
            <a:r>
              <a:rPr lang="pl-PL" dirty="0" smtClean="0"/>
              <a:t>matka </a:t>
            </a:r>
            <a:r>
              <a:rPr lang="pl-PL" dirty="0"/>
              <a:t>z obawy przed rusyfikacją zabrała syna ze szkoły i zapisała go do gimnazjum w </a:t>
            </a:r>
            <a:r>
              <a:rPr lang="pl-PL" dirty="0" smtClean="0"/>
              <a:t>Warszawie, </a:t>
            </a:r>
            <a:r>
              <a:rPr lang="pl-PL" dirty="0"/>
              <a:t>w której uczył się do 17 roku życia.</a:t>
            </a:r>
          </a:p>
          <a:p>
            <a:pPr lvl="0">
              <a:buSzPct val="45000"/>
              <a:buFont typeface="StarSymbol"/>
              <a:buChar char="●"/>
            </a:pPr>
            <a:r>
              <a:rPr lang="pl-PL" dirty="0"/>
              <a:t>Gdy miał 14 lat zmarła matka. Przed śmiercią podarowała Adamowi obrazek Matki Boskiej </a:t>
            </a:r>
            <a:r>
              <a:rPr lang="pl-PL" dirty="0" smtClean="0"/>
              <a:t>Częstochowskiej, </a:t>
            </a:r>
            <a:r>
              <a:rPr lang="pl-PL" dirty="0"/>
              <a:t>z którym nigdy się nie rozstawał. Sierotami zaopiekowała się ciotka.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371318" y="-158833"/>
            <a:ext cx="9071640" cy="1262160"/>
          </a:xfrm>
        </p:spPr>
        <p:txBody>
          <a:bodyPr/>
          <a:lstStyle/>
          <a:p>
            <a:pPr lvl="0"/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Bohater powstania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639722" y="1980101"/>
            <a:ext cx="2664824" cy="4706623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6552000" y="5472000"/>
            <a:ext cx="936000" cy="34668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l-PL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32000" y="1152000"/>
            <a:ext cx="72000" cy="331199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l-PL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138253" y="3296040"/>
            <a:ext cx="576349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/>
              <a:t>Gdy Adam Chmielowski miał 18 lat wybuchło Powstanie  Styczniowe którym brał udział. Ryzykował swoim życiem broniąc ojczyzny. Podczas jednej z bitew stracił lewą nogę i trafił do niewoli rosyjskiej. Dzięki staraniom rodziny odzyskał wolność i wyjechał do Paryża.</a:t>
            </a:r>
          </a:p>
          <a:p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68000" y="6686724"/>
            <a:ext cx="28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Proteza Brata Alberta</a:t>
            </a:r>
            <a:endParaRPr lang="pl-PL" sz="2400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891" y="288197"/>
            <a:ext cx="1807067" cy="29104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503999" y="593846"/>
            <a:ext cx="9071640" cy="677108"/>
          </a:xfrm>
        </p:spPr>
        <p:txBody>
          <a:bodyPr>
            <a:spAutoFit/>
          </a:bodyPr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Artystyczna dusza</a:t>
            </a: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4043966" y="1563480"/>
            <a:ext cx="5898524" cy="5570756"/>
          </a:xfrm>
        </p:spPr>
        <p:txBody>
          <a:bodyPr wrap="square">
            <a:spAutoFit/>
          </a:bodyPr>
          <a:lstStyle/>
          <a:p>
            <a:pPr lvl="0">
              <a:buSzPct val="45000"/>
            </a:pPr>
            <a:r>
              <a:rPr lang="pl-PL" sz="3000" dirty="0" smtClean="0"/>
              <a:t>Przeżycia </a:t>
            </a:r>
            <a:r>
              <a:rPr lang="pl-PL" sz="3000" dirty="0"/>
              <a:t>powstańcze, kalectwo i artystyczna atmosfera Paryża rozpaliły w nim miłość do sztuki. Adam wrócił do Warszawy i rozpoczął studia malarskie, które kontynuował w Monachium. </a:t>
            </a:r>
            <a:r>
              <a:rPr lang="pl-PL" sz="3000" dirty="0" smtClean="0"/>
              <a:t/>
            </a:r>
            <a:br>
              <a:rPr lang="pl-PL" sz="3000" dirty="0" smtClean="0"/>
            </a:br>
            <a:r>
              <a:rPr lang="pl-PL" sz="3000" dirty="0" smtClean="0"/>
              <a:t>Tam </a:t>
            </a:r>
            <a:r>
              <a:rPr lang="pl-PL" sz="3000" dirty="0"/>
              <a:t>zaprzyjaźnił się z wieloma sławnymi artystami m.in. : Józefem Chełmońskim, Juliuszem Kossakiem, Stanisławem Witkiewiczem, Leonem Wyczółkowskim i innymi.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563480"/>
            <a:ext cx="3881863" cy="56129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Najbardziej znane Obrazy Adama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7276321" y="4734232"/>
            <a:ext cx="1910558" cy="2413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alphaModFix/>
            <a:lum bright="-1000"/>
          </a:blip>
          <a:srcRect/>
          <a:stretch>
            <a:fillRect/>
          </a:stretch>
        </p:blipFill>
        <p:spPr>
          <a:xfrm>
            <a:off x="1102511" y="1563479"/>
            <a:ext cx="1723345" cy="2695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alphaModFix/>
          </a:blip>
          <a:srcRect/>
          <a:stretch>
            <a:fillRect/>
          </a:stretch>
        </p:blipFill>
        <p:spPr>
          <a:xfrm>
            <a:off x="4144621" y="2949677"/>
            <a:ext cx="2049449" cy="3211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>
            <a:alphaModFix/>
            <a:lum bright="-1000"/>
          </a:blip>
          <a:srcRect/>
          <a:stretch>
            <a:fillRect/>
          </a:stretch>
        </p:blipFill>
        <p:spPr>
          <a:xfrm>
            <a:off x="5614639" y="1415319"/>
            <a:ext cx="4389301" cy="1376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>
            <a:alphaModFix/>
          </a:blip>
          <a:srcRect/>
          <a:stretch>
            <a:fillRect/>
          </a:stretch>
        </p:blipFill>
        <p:spPr>
          <a:xfrm>
            <a:off x="288931" y="5268990"/>
            <a:ext cx="3350504" cy="1717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pole tekstowe 10"/>
          <p:cNvSpPr txBox="1"/>
          <p:nvPr/>
        </p:nvSpPr>
        <p:spPr>
          <a:xfrm>
            <a:off x="1152902" y="4258490"/>
            <a:ext cx="1497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Dama z listem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33186" y="6127916"/>
            <a:ext cx="1229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Ecce Homo</a:t>
            </a:r>
            <a:endParaRPr lang="pl-PL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6898446" y="7120048"/>
            <a:ext cx="2666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Dziewczynka z kapeluszem</a:t>
            </a:r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147671" y="6986843"/>
            <a:ext cx="1476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Ogród miłości</a:t>
            </a:r>
            <a:endParaRPr lang="pl-PL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7081654" y="2791602"/>
            <a:ext cx="1455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Szara godzina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Przemiana Adama Chmielowskiego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97" y="2127100"/>
            <a:ext cx="2764721" cy="4062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3215147" y="1563480"/>
            <a:ext cx="6743950" cy="4868466"/>
          </a:xfrm>
        </p:spPr>
        <p:txBody>
          <a:bodyPr/>
          <a:lstStyle/>
          <a:p>
            <a:pPr lvl="0"/>
            <a:r>
              <a:rPr lang="pl-PL" sz="3000" dirty="0"/>
              <a:t>Wraz z namalowaniem obrazu Ecce Homo </a:t>
            </a:r>
            <a:r>
              <a:rPr lang="pl-PL" sz="3000" dirty="0" smtClean="0"/>
              <a:t>(Oto Człowiek) we </a:t>
            </a:r>
            <a:r>
              <a:rPr lang="pl-PL" sz="3000" dirty="0"/>
              <a:t>wnętrzu Adama nastąpił przełom. To najbardziej niezwykłe i przejmujące dzieło w </a:t>
            </a:r>
            <a:r>
              <a:rPr lang="pl-PL" sz="3000" dirty="0" smtClean="0"/>
              <a:t>całym Jego dorobku artystycznym. </a:t>
            </a:r>
            <a:r>
              <a:rPr lang="pl-PL" sz="3000" dirty="0"/>
              <a:t>Obraz przedstawia ubiczowanego Chrystusa (malował </a:t>
            </a:r>
            <a:r>
              <a:rPr lang="pl-PL" sz="3000" dirty="0" smtClean="0"/>
              <a:t>go aż 7 lat). </a:t>
            </a:r>
            <a:r>
              <a:rPr lang="pl-PL" sz="3000" dirty="0"/>
              <a:t>Wkrótce Adam Chmielowski </a:t>
            </a:r>
            <a:r>
              <a:rPr lang="pl-PL" sz="3000" dirty="0" smtClean="0"/>
              <a:t>przemienił </a:t>
            </a:r>
            <a:r>
              <a:rPr lang="pl-PL" sz="3000" dirty="0"/>
              <a:t>się w Brata Alberta i ostatecznie zerwał z twórczością malarską. </a:t>
            </a:r>
            <a:endParaRPr lang="pl-PL" sz="3000" dirty="0" smtClean="0"/>
          </a:p>
          <a:p>
            <a:pPr lvl="0"/>
            <a:r>
              <a:rPr lang="pl-PL" sz="3000" dirty="0" smtClean="0"/>
              <a:t>Obecnie </a:t>
            </a:r>
            <a:r>
              <a:rPr lang="pl-PL" sz="3000" dirty="0"/>
              <a:t>obraz ten znajduje się w sanktuarium Ecce </a:t>
            </a:r>
            <a:r>
              <a:rPr lang="pl-PL" sz="3000" dirty="0" smtClean="0"/>
              <a:t>Homo </a:t>
            </a:r>
            <a:r>
              <a:rPr lang="pl-PL" sz="3000" dirty="0"/>
              <a:t>w Krakowie.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1696065" y="301320"/>
            <a:ext cx="8384560" cy="1262160"/>
          </a:xfrm>
        </p:spPr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Brat Albert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b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Dobroczyńca </a:t>
            </a:r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Ubogich</a:t>
            </a: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3480619" y="1864800"/>
            <a:ext cx="6600006" cy="4989545"/>
          </a:xfrm>
        </p:spPr>
        <p:txBody>
          <a:bodyPr/>
          <a:lstStyle/>
          <a:p>
            <a:pPr lvl="0"/>
            <a:r>
              <a:rPr lang="pl-PL" sz="2900" dirty="0"/>
              <a:t>Odtąd Brat Albert niósł pomoc najbardziej potrzebującym. </a:t>
            </a:r>
            <a:br>
              <a:rPr lang="pl-PL" sz="2900" dirty="0"/>
            </a:br>
            <a:r>
              <a:rPr lang="pl-PL" sz="2900" dirty="0" smtClean="0"/>
              <a:t>W </a:t>
            </a:r>
            <a:r>
              <a:rPr lang="pl-PL" sz="2900" dirty="0"/>
              <a:t>służbie Bogu i bliźnim odnalazł sens istnienia. Prowadził ogrzewalnie i noclegownie dla ubogich, chorych i bezdomnych. Zamieszkał z nimi aby im służyć dzień i noc, nieść im pomoc, pocieszać i przywracać </a:t>
            </a:r>
            <a:r>
              <a:rPr lang="pl-PL" sz="2900" dirty="0" smtClean="0"/>
              <a:t>godność. </a:t>
            </a:r>
            <a:r>
              <a:rPr lang="pl-PL" sz="2900" dirty="0"/>
              <a:t/>
            </a:r>
            <a:br>
              <a:rPr lang="pl-PL" sz="2900" dirty="0"/>
            </a:br>
            <a:r>
              <a:rPr lang="pl-PL" sz="2900" dirty="0" smtClean="0"/>
              <a:t>W </a:t>
            </a:r>
            <a:r>
              <a:rPr lang="pl-PL" sz="2900" dirty="0"/>
              <a:t>imię służby Bogu i bliźniemu sprzedał swoje obrazy, dzięki uzyskanym środkom powstały nowe ośrodki albertyńskie.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70130"/>
            <a:ext cx="3272625" cy="2116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109" y="4722732"/>
            <a:ext cx="3437362" cy="2435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324" y="-114130"/>
            <a:ext cx="1781482" cy="26842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Kres Drogi</a:t>
            </a: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350117" y="1563480"/>
            <a:ext cx="9225522" cy="4719333"/>
          </a:xfrm>
        </p:spPr>
        <p:txBody>
          <a:bodyPr/>
          <a:lstStyle/>
          <a:p>
            <a:pPr lvl="0">
              <a:buSzPct val="45000"/>
            </a:pPr>
            <a:endParaRPr lang="pl-PL" sz="3000" dirty="0" smtClean="0"/>
          </a:p>
          <a:p>
            <a:pPr lvl="0">
              <a:buSzPct val="45000"/>
            </a:pPr>
            <a:r>
              <a:rPr lang="pl-PL" sz="3000" dirty="0" smtClean="0"/>
              <a:t>Brat </a:t>
            </a:r>
            <a:r>
              <a:rPr lang="pl-PL" sz="3000" dirty="0"/>
              <a:t>Albert zmarł </a:t>
            </a:r>
            <a:r>
              <a:rPr lang="pl-PL" sz="3000" dirty="0" smtClean="0"/>
              <a:t> 25 grudnia 1916 r. w </a:t>
            </a:r>
            <a:r>
              <a:rPr lang="pl-PL" sz="3000" dirty="0"/>
              <a:t>wieku 71 </a:t>
            </a:r>
            <a:r>
              <a:rPr lang="pl-PL" sz="3000" dirty="0" smtClean="0"/>
              <a:t>lat na </a:t>
            </a:r>
            <a:r>
              <a:rPr lang="pl-PL" sz="3000" dirty="0"/>
              <a:t>raka żołądka </a:t>
            </a:r>
            <a:r>
              <a:rPr lang="pl-PL" sz="3000" dirty="0" smtClean="0"/>
              <a:t>(w Boże Narodzenie). </a:t>
            </a:r>
            <a:r>
              <a:rPr lang="pl-PL" sz="3000" dirty="0"/>
              <a:t>Pochowany został na Cmentarzu Rakowickim</a:t>
            </a:r>
            <a:r>
              <a:rPr lang="pl-PL" sz="3000" dirty="0" smtClean="0"/>
              <a:t>. </a:t>
            </a:r>
            <a:endParaRPr lang="pl-PL" sz="3000" dirty="0"/>
          </a:p>
          <a:p>
            <a:pPr lvl="0">
              <a:buSzPct val="45000"/>
            </a:pPr>
            <a:r>
              <a:rPr lang="pl-PL" sz="3000" dirty="0" smtClean="0"/>
              <a:t>Bohater </a:t>
            </a:r>
            <a:r>
              <a:rPr lang="pl-PL" sz="3000" dirty="0"/>
              <a:t>powstania i wieki dobroczyńca ubogich został odznaczony pośmiertnie Wielką Wstęgą Orderu  Odrodzenia Polski przez prezydenta RP Ignacego Mościckiego w Święto Niepodległości 11 listopada 1938 roku</a:t>
            </a:r>
            <a:r>
              <a:rPr lang="pl-PL" sz="3000" dirty="0" smtClean="0"/>
              <a:t>. </a:t>
            </a:r>
            <a:endParaRPr lang="pl-PL" sz="3000" dirty="0"/>
          </a:p>
          <a:p>
            <a:pPr lvl="0">
              <a:buSzPct val="45000"/>
            </a:pPr>
            <a:endParaRPr lang="pl-PL" sz="3000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9188" y="5555567"/>
            <a:ext cx="1886167" cy="18861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028" y="102165"/>
            <a:ext cx="1676400" cy="1666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117690" y="36281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20776" y="455434"/>
            <a:ext cx="94905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Święty, Święty, Święty… </a:t>
            </a:r>
            <a:endParaRPr lang="pl-PL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ymbol zastępczy tekstu 2"/>
          <p:cNvSpPr txBox="1">
            <a:spLocks/>
          </p:cNvSpPr>
          <p:nvPr/>
        </p:nvSpPr>
        <p:spPr>
          <a:xfrm>
            <a:off x="180667" y="1815580"/>
            <a:ext cx="7650727" cy="32593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indent="0" rtl="0" hangingPunct="0">
              <a:spcBef>
                <a:spcPts val="0"/>
              </a:spcBef>
              <a:spcAft>
                <a:spcPts val="1414"/>
              </a:spcAft>
              <a:tabLst/>
              <a:defRPr lang="pl-PL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" pitchFamily="2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45000"/>
            </a:pPr>
            <a:endParaRPr lang="pl-PL" sz="3000" dirty="0" smtClean="0">
              <a:solidFill>
                <a:sysClr val="windowText" lastClr="000000"/>
              </a:solidFill>
            </a:endParaRPr>
          </a:p>
          <a:p>
            <a:pPr>
              <a:buSzPct val="45000"/>
            </a:pPr>
            <a:r>
              <a:rPr lang="pl-PL" sz="3000" dirty="0" smtClean="0">
                <a:solidFill>
                  <a:sysClr val="windowText" lastClr="000000"/>
                </a:solidFill>
              </a:rPr>
              <a:t>W dniu 22 czerwca 1983 roku w Krakowie Jan Paweł II ogłosił Brata Alberta Chmielowskiego błogosławionym a następnie 12 listopada w 1989 roku w Rzymie - Świętym.</a:t>
            </a:r>
            <a:endParaRPr lang="pl-PL" sz="3000" dirty="0">
              <a:solidFill>
                <a:sysClr val="windowText" lastClr="000000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712" y="4441467"/>
            <a:ext cx="3865546" cy="311820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1612" y="222524"/>
            <a:ext cx="1644445" cy="318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1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2064773" y="301320"/>
            <a:ext cx="7510865" cy="1262160"/>
          </a:xfrm>
        </p:spPr>
        <p:txBody>
          <a:bodyPr/>
          <a:lstStyle/>
          <a:p>
            <a:pPr lvl="0"/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św. Brata Alberta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2831690" y="1850760"/>
            <a:ext cx="6743948" cy="4989240"/>
          </a:xfrm>
        </p:spPr>
        <p:txBody>
          <a:bodyPr/>
          <a:lstStyle/>
          <a:p>
            <a:pPr lvl="0" algn="ctr">
              <a:buSzPct val="45000"/>
            </a:pPr>
            <a:r>
              <a:rPr lang="pl-PL" dirty="0" smtClean="0"/>
              <a:t>  </a:t>
            </a:r>
          </a:p>
          <a:p>
            <a:pPr lvl="0" algn="ctr">
              <a:buSzPct val="45000"/>
            </a:pPr>
            <a:r>
              <a:rPr lang="pl-PL" dirty="0" smtClean="0"/>
              <a:t>W związku z przypadającą 25 grudnia 2016 roku </a:t>
            </a:r>
            <a:br>
              <a:rPr lang="pl-PL" dirty="0" smtClean="0"/>
            </a:br>
            <a:r>
              <a:rPr lang="pl-PL" b="1" dirty="0" smtClean="0"/>
              <a:t>setną rocznicą śmierci św. Brata Alberta </a:t>
            </a:r>
            <a:br>
              <a:rPr lang="pl-PL" b="1" dirty="0" smtClean="0"/>
            </a:br>
            <a:r>
              <a:rPr lang="pl-PL" dirty="0" smtClean="0"/>
              <a:t>Sejm RP z inicjatywy episkopatu ustanowił rok 2017 </a:t>
            </a:r>
            <a:br>
              <a:rPr lang="pl-PL" dirty="0" smtClean="0"/>
            </a:br>
            <a:r>
              <a:rPr lang="pl-PL" b="1" dirty="0" smtClean="0"/>
              <a:t>Rokiem świętego Brata Alberta</a:t>
            </a:r>
            <a:endParaRPr lang="pl-PL" b="1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90" y="191730"/>
            <a:ext cx="2369978" cy="711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2964425" y="253216"/>
            <a:ext cx="7116199" cy="2053885"/>
          </a:xfrm>
        </p:spPr>
        <p:txBody>
          <a:bodyPr/>
          <a:lstStyle/>
          <a:p>
            <a:pPr lvl="0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Brat Albert – niedościgniony wzór i źródło inspiracji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>
          <a:xfrm>
            <a:off x="126609" y="2152359"/>
            <a:ext cx="9954016" cy="3491888"/>
          </a:xfrm>
        </p:spPr>
        <p:txBody>
          <a:bodyPr/>
          <a:lstStyle/>
          <a:p>
            <a:pPr lvl="0" algn="l">
              <a:buSzPct val="45000"/>
            </a:pPr>
            <a:endParaRPr lang="pl-PL" dirty="0" smtClean="0"/>
          </a:p>
          <a:p>
            <a:pPr lvl="0" algn="l">
              <a:buSzPct val="45000"/>
            </a:pPr>
            <a:r>
              <a:rPr lang="pl-PL" sz="3000" dirty="0" smtClean="0"/>
              <a:t>W każdym najbardziej ubogim i opuszczonym człowieku  widział  samego Pana Jezusa</a:t>
            </a:r>
          </a:p>
          <a:p>
            <a:pPr lvl="0" algn="l">
              <a:buSzPct val="45000"/>
            </a:pPr>
            <a:r>
              <a:rPr lang="pl-PL" sz="3000" dirty="0" smtClean="0"/>
              <a:t>Był </a:t>
            </a:r>
            <a:r>
              <a:rPr lang="pl-PL" sz="3000" dirty="0"/>
              <a:t>dobry jak chleb</a:t>
            </a:r>
            <a:r>
              <a:rPr lang="pl-PL" sz="3000" dirty="0" smtClean="0"/>
              <a:t>…</a:t>
            </a:r>
          </a:p>
          <a:p>
            <a:pPr lvl="0" algn="l">
              <a:buSzPct val="45000"/>
            </a:pPr>
            <a:r>
              <a:rPr lang="pl-PL" sz="3000" dirty="0" smtClean="0"/>
              <a:t>Brat Albert ma swoje miejsce w Zabrzu</a:t>
            </a:r>
          </a:p>
          <a:p>
            <a:pPr lvl="0" algn="l">
              <a:buSzPct val="45000"/>
            </a:pPr>
            <a:endParaRPr lang="pl-PL" sz="3000" dirty="0" smtClean="0"/>
          </a:p>
          <a:p>
            <a:pPr lvl="0" algn="l">
              <a:buSzPct val="45000"/>
            </a:pPr>
            <a:endParaRPr lang="pl-PL" dirty="0"/>
          </a:p>
          <a:p>
            <a:pPr lvl="0" algn="l">
              <a:buSzPct val="45000"/>
            </a:pPr>
            <a:endParaRPr lang="pl-PL" dirty="0" smtClean="0"/>
          </a:p>
          <a:p>
            <a:pPr lvl="0" algn="l">
              <a:buSzPct val="45000"/>
            </a:pPr>
            <a:endParaRPr lang="pl-PL" dirty="0"/>
          </a:p>
          <a:p>
            <a:pPr lvl="0" algn="l">
              <a:buSzPct val="45000"/>
            </a:pPr>
            <a:endParaRPr lang="pl-PL" dirty="0" smtClean="0"/>
          </a:p>
          <a:p>
            <a:pPr lvl="0" algn="l">
              <a:buSzPct val="45000"/>
            </a:pPr>
            <a:endParaRPr lang="pl-PL" dirty="0"/>
          </a:p>
          <a:p>
            <a:pPr lvl="0" algn="l">
              <a:buSzPct val="45000"/>
            </a:pPr>
            <a:endParaRPr lang="pl-PL" dirty="0" smtClean="0"/>
          </a:p>
          <a:p>
            <a:pPr lvl="0" algn="ctr">
              <a:buSzPct val="45000"/>
            </a:pPr>
            <a:r>
              <a:rPr lang="pl-PL" dirty="0" smtClean="0"/>
              <a:t>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4523"/>
            <a:ext cx="2706958" cy="26693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104" y="5200804"/>
            <a:ext cx="2816596" cy="2249619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5219" y="5103259"/>
            <a:ext cx="3420152" cy="2444708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6926" y="5336591"/>
            <a:ext cx="2213040" cy="2237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5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2964425" y="253216"/>
            <a:ext cx="7116199" cy="2053885"/>
          </a:xfrm>
        </p:spPr>
        <p:txBody>
          <a:bodyPr/>
          <a:lstStyle/>
          <a:p>
            <a:pPr lvl="0"/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622323" y="1489587"/>
            <a:ext cx="749218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/>
              <a:t>Dziękuję za uwagę</a:t>
            </a:r>
          </a:p>
          <a:p>
            <a:endParaRPr lang="pl-PL" sz="5400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r>
              <a:rPr lang="pl-PL" sz="4000" dirty="0" smtClean="0"/>
              <a:t>Kasia Demidowicz </a:t>
            </a:r>
          </a:p>
          <a:p>
            <a:r>
              <a:rPr lang="pl-PL" sz="4000" dirty="0" smtClean="0"/>
              <a:t>Kl. V „c”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26888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2"/>
    </p:bldLst>
  </p:timing>
</p:sld>
</file>

<file path=ppt/theme/theme1.xml><?xml version="1.0" encoding="utf-8"?>
<a:theme xmlns:a="http://schemas.openxmlformats.org/drawingml/2006/main" name="Domyślni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576</Words>
  <Application>Microsoft Office PowerPoint</Application>
  <PresentationFormat>Niestandardowy</PresentationFormat>
  <Paragraphs>84</Paragraphs>
  <Slides>14</Slides>
  <Notes>13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Domyślnie</vt:lpstr>
      <vt:lpstr>Święty Brat Albert – kim był ?    </vt:lpstr>
      <vt:lpstr>Rodzina Adama</vt:lpstr>
      <vt:lpstr>Ceremonia Chrztu</vt:lpstr>
      <vt:lpstr>Dzieciństwo i Młodość</vt:lpstr>
      <vt:lpstr>Bohater powstania</vt:lpstr>
      <vt:lpstr>Artystyczna dusza</vt:lpstr>
      <vt:lpstr>Najbardziej znane Obrazy Adama</vt:lpstr>
      <vt:lpstr>Przemiana Adama Chmielowskiego</vt:lpstr>
      <vt:lpstr>Brat Albert –  Dobroczyńca Ubogich</vt:lpstr>
      <vt:lpstr>Kres Drogi</vt:lpstr>
      <vt:lpstr>Prezentacja programu PowerPoint</vt:lpstr>
      <vt:lpstr>Rok św. Brata Alberta</vt:lpstr>
      <vt:lpstr> Brat Albert – niedościgniony wzór i źródło inspiracji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Święty Brat Albert</dc:title>
  <dc:creator>Kasia Demidowicz</dc:creator>
  <cp:lastModifiedBy>komp</cp:lastModifiedBy>
  <cp:revision>60</cp:revision>
  <dcterms:created xsi:type="dcterms:W3CDTF">2017-01-29T11:35:29Z</dcterms:created>
  <dcterms:modified xsi:type="dcterms:W3CDTF">2017-02-15T08:19:50Z</dcterms:modified>
</cp:coreProperties>
</file>