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4"/>
  </p:notesMasterIdLst>
  <p:sldIdLst>
    <p:sldId id="299" r:id="rId2"/>
    <p:sldId id="300" r:id="rId3"/>
    <p:sldId id="301" r:id="rId4"/>
    <p:sldId id="308" r:id="rId5"/>
    <p:sldId id="309" r:id="rId6"/>
    <p:sldId id="302" r:id="rId7"/>
    <p:sldId id="303" r:id="rId8"/>
    <p:sldId id="304" r:id="rId9"/>
    <p:sldId id="305" r:id="rId10"/>
    <p:sldId id="306" r:id="rId11"/>
    <p:sldId id="307" r:id="rId12"/>
    <p:sldId id="265" r:id="rId13"/>
  </p:sldIdLst>
  <p:sldSz cx="9144000" cy="6858000" type="screen4x3"/>
  <p:notesSz cx="6797675" cy="9928225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 snapVertSplitter="1" vertBarState="minimized" horzBarState="maximized">
    <p:restoredLeft sz="34589" autoAdjust="0"/>
    <p:restoredTop sz="86462" autoAdjust="0"/>
  </p:normalViewPr>
  <p:slideViewPr>
    <p:cSldViewPr>
      <p:cViewPr varScale="1">
        <p:scale>
          <a:sx n="104" d="100"/>
          <a:sy n="104" d="100"/>
        </p:scale>
        <p:origin x="-125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8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B3936-5089-4FFA-BB89-29EC3976BB11}" type="datetimeFigureOut">
              <a:rPr lang="sv-SE" smtClean="0"/>
              <a:pPr/>
              <a:t>2016-06-14</a:t>
            </a:fld>
            <a:endParaRPr lang="sv-S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A67CD-A179-43FE-8514-8BFE5F8407AC}" type="slidenum">
              <a:rPr lang="sv-SE" smtClean="0"/>
              <a:pPr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52609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31557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66545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93967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57397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01530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037251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756959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17196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9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62960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10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6867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67CD-A179-43FE-8514-8BFE5F8407AC}" type="slidenum">
              <a:rPr lang="sv-SE" smtClean="0"/>
              <a:pPr/>
              <a:t>11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850577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DE925-92C8-4727-B5DB-58B2CBCA79F6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2908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923191"/>
            <a:ext cx="8229600" cy="849625"/>
          </a:xfrm>
        </p:spPr>
        <p:txBody>
          <a:bodyPr/>
          <a:lstStyle/>
          <a:p>
            <a:r>
              <a:rPr lang="pl-PL" dirty="0" smtClean="0"/>
              <a:t>Kliknij, aby edytować styl</a:t>
            </a:r>
            <a:endParaRPr lang="sv-SE" dirty="0"/>
          </a:p>
        </p:txBody>
      </p:sp>
      <p:sp>
        <p:nvSpPr>
          <p:cNvPr id="6" name="Title 1"/>
          <p:cNvSpPr txBox="1">
            <a:spLocks noChangeAspect="1"/>
          </p:cNvSpPr>
          <p:nvPr userDrawn="1"/>
        </p:nvSpPr>
        <p:spPr bwMode="auto">
          <a:xfrm>
            <a:off x="0" y="0"/>
            <a:ext cx="5796136" cy="908720"/>
          </a:xfrm>
          <a:prstGeom prst="rect">
            <a:avLst/>
          </a:prstGeom>
          <a:gradFill flip="none" rotWithShape="0">
            <a:gsLst>
              <a:gs pos="15000">
                <a:schemeClr val="bg1"/>
              </a:gs>
              <a:gs pos="100000">
                <a:srgbClr val="0070C0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pl-PL" sz="2800" smtClean="0">
                <a:solidFill>
                  <a:schemeClr val="bg1"/>
                </a:solidFill>
              </a:rPr>
              <a:t> </a:t>
            </a:r>
            <a:endParaRPr lang="sv-SE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solidFill>
          <a:schemeClr val="bg1">
            <a:alpha val="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sv-S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84008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sv-SE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2132856"/>
            <a:ext cx="8229600" cy="4525963"/>
          </a:xfrm>
        </p:spPr>
        <p:txBody>
          <a:bodyPr>
            <a:normAutofit/>
          </a:bodyPr>
          <a:lstStyle>
            <a:lvl1pPr marL="0" indent="0" algn="ctr">
              <a:buNone/>
              <a:defRPr sz="3200" b="1" baseline="0"/>
            </a:lvl1pPr>
          </a:lstStyle>
          <a:p>
            <a:pPr lvl="0"/>
            <a:r>
              <a:rPr lang="pl-PL" dirty="0" smtClean="0"/>
              <a:t>Współczesna środowiskowa praca socjalna na przykładzie organizowania społeczności lokalnych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sv-SE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2132856"/>
            <a:ext cx="8229600" cy="4525963"/>
          </a:xfrm>
        </p:spPr>
        <p:txBody>
          <a:bodyPr>
            <a:normAutofit/>
          </a:bodyPr>
          <a:lstStyle>
            <a:lvl1pPr marL="0" indent="0" algn="ctr">
              <a:buNone/>
              <a:defRPr sz="3200" b="1" baseline="0"/>
            </a:lvl1pPr>
          </a:lstStyle>
          <a:p>
            <a:pPr lvl="0"/>
            <a:r>
              <a:rPr lang="pl-PL" dirty="0" smtClean="0"/>
              <a:t>Współczesna środowiskowa praca socjalna na przykładzie organizowania społeczności lokalnych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406867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7544" y="92872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sv-S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227687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sv-SE" dirty="0"/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 bwMode="auto">
          <a:xfrm>
            <a:off x="0" y="0"/>
            <a:ext cx="5796136" cy="908720"/>
          </a:xfrm>
          <a:prstGeom prst="rect">
            <a:avLst/>
          </a:prstGeom>
          <a:gradFill flip="none" rotWithShape="0">
            <a:gsLst>
              <a:gs pos="15000">
                <a:schemeClr val="bg1"/>
              </a:gs>
              <a:gs pos="100000">
                <a:srgbClr val="0070C0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pl-PL" sz="2800" smtClean="0">
                <a:solidFill>
                  <a:schemeClr val="bg1"/>
                </a:solidFill>
              </a:rPr>
              <a:t> </a:t>
            </a:r>
            <a:endParaRPr lang="sv-SE" sz="28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0"/>
            <a:ext cx="3347864" cy="912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4" r:id="rId2"/>
    <p:sldLayoutId id="2147483680" r:id="rId3"/>
    <p:sldLayoutId id="2147483675" r:id="rId4"/>
    <p:sldLayoutId id="2147483681" r:id="rId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4464496"/>
          </a:xfrm>
        </p:spPr>
        <p:txBody>
          <a:bodyPr>
            <a:normAutofit/>
          </a:bodyPr>
          <a:lstStyle/>
          <a:p>
            <a:r>
              <a:rPr lang="pl-PL" sz="4000" dirty="0" smtClean="0"/>
              <a:t/>
            </a:r>
            <a:br>
              <a:rPr lang="pl-PL" sz="4000" dirty="0" smtClean="0"/>
            </a:br>
            <a:r>
              <a:rPr lang="pl-PL" sz="4000" dirty="0" smtClean="0"/>
              <a:t>Współczesna </a:t>
            </a:r>
            <a:r>
              <a:rPr lang="pl-PL" sz="4000" dirty="0" smtClean="0"/>
              <a:t>środowiskowa praca socjalna na przykładzie organizowania społeczności </a:t>
            </a:r>
            <a:r>
              <a:rPr lang="pl-PL" sz="4000" dirty="0" smtClean="0"/>
              <a:t>lokalnych</a:t>
            </a:r>
            <a:br>
              <a:rPr lang="pl-PL" sz="4000" dirty="0" smtClean="0"/>
            </a:br>
            <a:r>
              <a:rPr lang="pl-PL" sz="4000" dirty="0" smtClean="0"/>
              <a:t/>
            </a:r>
            <a:br>
              <a:rPr lang="pl-PL" sz="4000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sz="2000" dirty="0" smtClean="0"/>
              <a:t>Zabrze, 15 czerwca 2016 rok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48798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600" dirty="0" smtClean="0"/>
              <a:t>Definicje pracy socjalnej a rola  pracownika socjalnego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3300" dirty="0" smtClean="0"/>
              <a:t>- </a:t>
            </a:r>
            <a:r>
              <a:rPr lang="pl-PL" sz="3300" dirty="0"/>
              <a:t>p</a:t>
            </a:r>
            <a:r>
              <a:rPr lang="pl-PL" sz="3300" dirty="0" smtClean="0"/>
              <a:t>raca socjalna- </a:t>
            </a:r>
            <a:r>
              <a:rPr lang="pl-PL" sz="3300" b="0" dirty="0" smtClean="0"/>
              <a:t>zawód</a:t>
            </a:r>
            <a:r>
              <a:rPr lang="pl-PL" sz="3300" b="0" dirty="0"/>
              <a:t>, który dla zwiększania  dobrostanu (</a:t>
            </a:r>
            <a:r>
              <a:rPr lang="pl-PL" sz="3300" b="0" dirty="0" err="1"/>
              <a:t>well-being</a:t>
            </a:r>
            <a:r>
              <a:rPr lang="pl-PL" sz="3300" b="0" dirty="0"/>
              <a:t>) promuje społeczne zmiany, rozwiązywanie problemów we wzajemnych ludzkich relacjach oraz upodmiotowienie (</a:t>
            </a:r>
            <a:r>
              <a:rPr lang="pl-PL" sz="3300" b="0" dirty="0" err="1"/>
              <a:t>empowerment</a:t>
            </a:r>
            <a:r>
              <a:rPr lang="pl-PL" sz="3300" b="0" dirty="0"/>
              <a:t>) i wyzwolenie ludzi. Korzystając z teorii ludzkich </a:t>
            </a:r>
            <a:r>
              <a:rPr lang="pl-PL" sz="3300" b="0" dirty="0" err="1"/>
              <a:t>zachowań</a:t>
            </a:r>
            <a:r>
              <a:rPr lang="pl-PL" sz="3300" b="0" dirty="0"/>
              <a:t> i systemów społecznych, praca </a:t>
            </a:r>
            <a:r>
              <a:rPr lang="pl-PL" sz="3300" b="0" dirty="0" smtClean="0"/>
              <a:t>socjalna </a:t>
            </a:r>
            <a:r>
              <a:rPr lang="pl-PL" sz="3300" b="0" dirty="0"/>
              <a:t>ingeruje dokładnie tam, gdzie dochodzi do wzajemnego oddziaływania ludzi i środowiska. Podstawowymi zasadami pracy socjalnej są prawa człowieka i sprawiedliwość społeczna  </a:t>
            </a:r>
            <a:r>
              <a:rPr lang="pl-PL" sz="2900" b="0" dirty="0" smtClean="0"/>
              <a:t>(</a:t>
            </a:r>
            <a:r>
              <a:rPr lang="pl-PL" sz="1800" b="0" dirty="0"/>
              <a:t>d</a:t>
            </a:r>
            <a:r>
              <a:rPr lang="pl-PL" sz="1800" b="0" dirty="0" smtClean="0"/>
              <a:t>efinicja </a:t>
            </a:r>
            <a:r>
              <a:rPr lang="pl-PL" sz="1800" b="0" dirty="0"/>
              <a:t>wypracowana przez International </a:t>
            </a:r>
            <a:r>
              <a:rPr lang="pl-PL" sz="1800" b="0" dirty="0" err="1" smtClean="0"/>
              <a:t>Federation</a:t>
            </a:r>
            <a:r>
              <a:rPr lang="pl-PL" sz="1800" b="0" dirty="0" smtClean="0"/>
              <a:t> </a:t>
            </a:r>
            <a:r>
              <a:rPr lang="pl-PL" sz="1800" b="0" dirty="0"/>
              <a:t>of </a:t>
            </a:r>
            <a:r>
              <a:rPr lang="pl-PL" sz="1800" b="0" dirty="0" err="1"/>
              <a:t>Social</a:t>
            </a:r>
            <a:r>
              <a:rPr lang="pl-PL" sz="1800" b="0" dirty="0"/>
              <a:t> </a:t>
            </a:r>
            <a:r>
              <a:rPr lang="pl-PL" sz="1800" b="0" dirty="0" err="1"/>
              <a:t>Workers</a:t>
            </a:r>
            <a:r>
              <a:rPr lang="pl-PL" sz="1800" dirty="0" smtClean="0"/>
              <a:t>).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2900" dirty="0" smtClean="0"/>
              <a:t>- praca socjalna – </a:t>
            </a:r>
            <a:r>
              <a:rPr lang="pl-PL" sz="3300" b="0" dirty="0" smtClean="0"/>
              <a:t>działalność zawodowa mająca na celu pomoc osobom i rodzinom we wzmacnianiu lub odzyskiwaniu zdolności do funkcjonowania w społeczeństwie poprzez pełnienie odpowiednich ról społecznych oraz tworzenie warunków sprzyjających temu celowi</a:t>
            </a:r>
            <a:r>
              <a:rPr lang="pl-PL" sz="2900" b="0" dirty="0" smtClean="0"/>
              <a:t>. </a:t>
            </a:r>
            <a:r>
              <a:rPr lang="pl-PL" sz="1800" b="0" dirty="0" smtClean="0"/>
              <a:t>(ustawa z dnia 12 marca 2004 r o pomocy społecznej)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2900" dirty="0" smtClean="0"/>
              <a:t>- praca socjalna – </a:t>
            </a:r>
            <a:r>
              <a:rPr lang="pl-PL" sz="3300" b="0" dirty="0" smtClean="0"/>
              <a:t>polega </a:t>
            </a:r>
            <a:r>
              <a:rPr lang="pl-PL" sz="3300" b="0" dirty="0"/>
              <a:t>[ona] na </a:t>
            </a:r>
            <a:r>
              <a:rPr lang="pl-PL" sz="3300" b="0" dirty="0" smtClean="0"/>
              <a:t> wydobywaniu </a:t>
            </a:r>
            <a:r>
              <a:rPr lang="pl-PL" sz="3300" b="0" dirty="0"/>
              <a:t>i pomnażaniu sił ludzkich, na ich usprawnianiu i organizacji wspólnego działania dla </a:t>
            </a:r>
            <a:r>
              <a:rPr lang="pl-PL" sz="3300" b="0" dirty="0" smtClean="0"/>
              <a:t> dobra ludzi</a:t>
            </a:r>
            <a:r>
              <a:rPr lang="pl-PL" sz="2900" b="0" dirty="0" smtClean="0"/>
              <a:t>. </a:t>
            </a:r>
            <a:r>
              <a:rPr lang="pl-PL" sz="1800" b="0" dirty="0" smtClean="0">
                <a:ea typeface="Calibri"/>
                <a:cs typeface="Times New Roman"/>
              </a:rPr>
              <a:t>(H</a:t>
            </a:r>
            <a:r>
              <a:rPr lang="pl-PL" sz="1800" b="0" dirty="0">
                <a:ea typeface="Calibri"/>
                <a:cs typeface="Times New Roman"/>
              </a:rPr>
              <a:t>. Radlińska, Pedagogika społeczna, Zakład Narodowy im. Ossolińskich, 1961, s. 355. </a:t>
            </a:r>
            <a:r>
              <a:rPr lang="pl-PL" sz="1800" b="0" dirty="0" smtClean="0">
                <a:ea typeface="Calibri"/>
                <a:cs typeface="Times New Roman"/>
              </a:rPr>
              <a:t>)</a:t>
            </a:r>
            <a:endParaRPr lang="pl-PL" sz="1800" b="0" dirty="0">
              <a:ea typeface="Calibri"/>
              <a:cs typeface="Times New Roman"/>
            </a:endParaRPr>
          </a:p>
          <a:p>
            <a:pPr algn="l"/>
            <a:endParaRPr lang="pl-PL" sz="2900" b="0" dirty="0"/>
          </a:p>
          <a:p>
            <a:pPr algn="l"/>
            <a:r>
              <a:rPr lang="pl-PL" sz="2900" dirty="0" smtClean="0"/>
              <a:t> </a:t>
            </a:r>
            <a:endParaRPr lang="pl-PL" sz="2900" dirty="0"/>
          </a:p>
        </p:txBody>
      </p:sp>
    </p:spTree>
    <p:extLst>
      <p:ext uri="{BB962C8B-B14F-4D97-AF65-F5344CB8AC3E}">
        <p14:creationId xmlns:p14="http://schemas.microsoft.com/office/powerpoint/2010/main" val="243710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600" dirty="0" smtClean="0"/>
              <a:t>Metody pracy socjalnej a role pracownika socjalnego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 algn="l">
              <a:buFontTx/>
              <a:buChar char="-"/>
            </a:pPr>
            <a:r>
              <a:rPr lang="pl-PL" sz="2000" b="0" dirty="0" smtClean="0"/>
              <a:t>praca socjalna z </a:t>
            </a:r>
            <a:r>
              <a:rPr lang="pl-PL" sz="2000" b="0" dirty="0"/>
              <a:t>jednostką (metoda indywidualnego </a:t>
            </a:r>
            <a:r>
              <a:rPr lang="pl-PL" sz="2000" b="0" dirty="0" smtClean="0"/>
              <a:t>przypadku);</a:t>
            </a:r>
          </a:p>
          <a:p>
            <a:pPr marL="342900" indent="-342900" algn="l">
              <a:buFontTx/>
              <a:buChar char="-"/>
            </a:pPr>
            <a:r>
              <a:rPr lang="pl-PL" sz="2000" b="0" dirty="0"/>
              <a:t>p</a:t>
            </a:r>
            <a:r>
              <a:rPr lang="pl-PL" sz="2000" b="0" dirty="0" smtClean="0"/>
              <a:t>raca socjalna </a:t>
            </a:r>
            <a:r>
              <a:rPr lang="pl-PL" sz="2000" b="0" dirty="0"/>
              <a:t>z </a:t>
            </a:r>
            <a:r>
              <a:rPr lang="pl-PL" sz="2000" b="0" dirty="0" smtClean="0"/>
              <a:t>grupą/rodziną;</a:t>
            </a:r>
          </a:p>
          <a:p>
            <a:pPr marL="342900" indent="-342900" algn="l">
              <a:buFontTx/>
              <a:buChar char="-"/>
            </a:pPr>
            <a:r>
              <a:rPr lang="pl-PL" sz="2000" b="0" dirty="0" smtClean="0"/>
              <a:t>praca socjalna </a:t>
            </a:r>
            <a:r>
              <a:rPr lang="pl-PL" sz="2000" b="0" dirty="0"/>
              <a:t>ze środowiskiem </a:t>
            </a:r>
            <a:r>
              <a:rPr lang="pl-PL" sz="2000" b="0" dirty="0" smtClean="0"/>
              <a:t>lokalnym  = (?)organizowanie społeczności lokalnej ;</a:t>
            </a:r>
          </a:p>
          <a:p>
            <a:pPr algn="l"/>
            <a:endParaRPr lang="pl-PL" sz="2000" b="0" dirty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l-PL" sz="2000" b="0" dirty="0"/>
              <a:t>projekt socjalny - zespół działań mających na celu poprawę sytuacji życiowej osób, rodzin, grup zagrożonych ubóstwem, marginalizacją i wykluczeniem społecznym.</a:t>
            </a:r>
          </a:p>
          <a:p>
            <a:pPr algn="just"/>
            <a:endParaRPr lang="pl-PL" sz="2000" b="0" dirty="0" smtClean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l-PL" sz="2000" b="0" dirty="0" smtClean="0"/>
              <a:t>Organizowanie społeczności lokalnej- ujmowanie społeczności całościowo; stałe i długofalowe oddziaływanie na całą społeczność, w tym również funkcjonujące w jej ramach grupy i środowiska – ukierunkowane na rozwój lokalny i osiąganie trwalej zmiany społecznej, poprawiające sytuację życiową mieszkańców.  </a:t>
            </a:r>
          </a:p>
          <a:p>
            <a:pPr algn="l"/>
            <a:r>
              <a:rPr lang="pl-PL" sz="2000" b="0" dirty="0" smtClean="0"/>
              <a:t> 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pl-PL" sz="2000" b="0" dirty="0" smtClean="0"/>
              <a:t>Skuteczność pracy socjalnej = komplementarność wszystkich metod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3582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 smtClean="0"/>
              <a:t>Role pracownika socjalnego w kontekście definicji celów i metod pracy socjalnej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 algn="l">
              <a:buAutoNum type="arabicPeriod"/>
            </a:pPr>
            <a:r>
              <a:rPr lang="pl-PL" sz="2300" b="0" dirty="0" smtClean="0"/>
              <a:t>Zapewnienia </a:t>
            </a:r>
            <a:r>
              <a:rPr lang="pl-PL" sz="2300" b="0" dirty="0"/>
              <a:t>podstawowych warunków życia tym, którzy są ich </a:t>
            </a:r>
            <a:r>
              <a:rPr lang="pl-PL" sz="2300" b="0" dirty="0" smtClean="0"/>
              <a:t>pozbawieni; </a:t>
            </a:r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pl-PL" sz="2300" b="0" dirty="0" smtClean="0"/>
              <a:t>Zaspokajanie </a:t>
            </a:r>
            <a:r>
              <a:rPr lang="pl-PL" sz="2300" b="0" dirty="0"/>
              <a:t>potrzeb, które nie mogą być realizowane samodzielnie w ramach innych </a:t>
            </a:r>
            <a:r>
              <a:rPr lang="pl-PL" sz="2300" b="0" dirty="0" smtClean="0"/>
              <a:t>instytucji;</a:t>
            </a:r>
            <a:endParaRPr lang="pl-PL" sz="2300" b="0" dirty="0"/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pl-PL" sz="2300" b="0" dirty="0" smtClean="0"/>
              <a:t> </a:t>
            </a:r>
            <a:r>
              <a:rPr lang="pl-PL" sz="2300" b="0" dirty="0"/>
              <a:t>Minimalizowanie negatywnego wpływu tych czynników, które nie mogą być zmniejszone lub </a:t>
            </a:r>
            <a:r>
              <a:rPr lang="pl-PL" sz="2300" b="0" dirty="0" smtClean="0"/>
              <a:t>usunięte;</a:t>
            </a:r>
            <a:endParaRPr lang="pl-PL" sz="2300" b="0" dirty="0"/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pl-PL" sz="2300" b="0" dirty="0" smtClean="0"/>
              <a:t>Osiągnięcie </a:t>
            </a:r>
            <a:r>
              <a:rPr lang="pl-PL" sz="2300" b="0" dirty="0"/>
              <a:t>bardziej satysfakcjonującego poziomu i jakości życia poprzez wspomaganie w rozwiązywaniu problemów, w pokonywaniu </a:t>
            </a:r>
            <a:r>
              <a:rPr lang="pl-PL" sz="2300" b="0" dirty="0" smtClean="0"/>
              <a:t>trudności;</a:t>
            </a:r>
            <a:endParaRPr lang="pl-PL" sz="2300" b="0" dirty="0"/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pl-PL" sz="2300" b="0" dirty="0" smtClean="0"/>
              <a:t>Wzmacnianie </a:t>
            </a:r>
            <a:r>
              <a:rPr lang="pl-PL" sz="2300" b="0" dirty="0"/>
              <a:t>zdolności grup i społeczności lokalnych do </a:t>
            </a:r>
            <a:r>
              <a:rPr lang="pl-PL" sz="2300" b="0" dirty="0" smtClean="0"/>
              <a:t>samodzielne</a:t>
            </a:r>
            <a:r>
              <a:rPr lang="pl-PL" sz="2300" b="0" dirty="0">
                <a:solidFill>
                  <a:prstClr val="black"/>
                </a:solidFill>
              </a:rPr>
              <a:t> go rozwoju i rozwiązywanie własnych problemów</a:t>
            </a:r>
            <a:r>
              <a:rPr lang="pl-PL" sz="2300" b="0" dirty="0" smtClean="0"/>
              <a:t> </a:t>
            </a:r>
            <a:endParaRPr lang="pl-PL" sz="2300" b="0" dirty="0"/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pl-PL" sz="2400" b="0" dirty="0" smtClean="0"/>
              <a:t>Efektywne organizowanie </a:t>
            </a:r>
            <a:r>
              <a:rPr lang="pl-PL" sz="2400" b="0" dirty="0"/>
              <a:t>zróżnicowanych form pomocy oraz zarządzania </a:t>
            </a:r>
            <a:r>
              <a:rPr lang="pl-PL" sz="2400" b="0" dirty="0" smtClean="0"/>
              <a:t>nimi;</a:t>
            </a:r>
            <a:endParaRPr lang="pl-PL" sz="2400" b="0" dirty="0"/>
          </a:p>
        </p:txBody>
      </p:sp>
    </p:spTree>
    <p:extLst>
      <p:ext uri="{BB962C8B-B14F-4D97-AF65-F5344CB8AC3E}">
        <p14:creationId xmlns:p14="http://schemas.microsoft.com/office/powerpoint/2010/main" val="381070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Kilka zadań pracownika socjalnego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071722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pl-PL" sz="4900" b="0" dirty="0">
                <a:ea typeface="Calibri"/>
                <a:cs typeface="Times New Roman"/>
              </a:rPr>
              <a:t> </a:t>
            </a: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dokonywanie analizy i oceny zjawisk rodzących zapotrzebowanie na świadczenia pomocy społecznej.</a:t>
            </a:r>
          </a:p>
          <a:p>
            <a:pPr algn="l">
              <a:lnSpc>
                <a:spcPct val="107000"/>
              </a:lnSpc>
              <a:spcAft>
                <a:spcPts val="0"/>
              </a:spcAft>
            </a:pP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udzielanie informacji, wskazówek i pomoc w zakresie rozwiązywania spraw </a:t>
            </a:r>
            <a:r>
              <a:rPr lang="pl-PL" sz="7200" b="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7200" b="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7200" b="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życiowych jednostkom </a:t>
            </a: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grupom tego potrzebującym.</a:t>
            </a:r>
            <a:b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pobudzanie aktywności społecznej i inspirowanie zadań samopomocowych.</a:t>
            </a:r>
            <a:b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7200" b="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współuczestnictwo </a:t>
            </a: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inspirowaniu, opracowywaniu, wdrażaniu oraz </a:t>
            </a:r>
            <a:r>
              <a:rPr lang="pl-PL" sz="7200" b="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rozwijaniu programów </a:t>
            </a: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społecznych.</a:t>
            </a:r>
            <a:b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ujawnianie, analizowanie i interpretowanie potrzeb oraz problemów społecznych mających wpływ na kształtowanie właściwych stosunków międzyludzkich.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współpraca z innymi profesjonalistami, instytucjami i organizacjami mającymi na celu doskonalenie istniejących już rozwiązań w dziedzinie pracy socjalnej.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uczestnictwo w różnego rodzaju formach doskonalenia i dokształcania podnoszących poziom kwalifikacji zawodowych.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inicjowanie nowych form udzielania pomocy.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inicjowanie oraz uczestniczenie w badaniach problemów społecznych (diagnoza potrzeb).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7200" b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endParaRPr lang="pl-PL" sz="4900" b="0" dirty="0">
              <a:ea typeface="Calibri"/>
              <a:cs typeface="Times New Roman"/>
            </a:endParaRPr>
          </a:p>
          <a:p>
            <a:r>
              <a:rPr lang="pl-PL" dirty="0" smtClean="0"/>
              <a:t>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4347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600" dirty="0" smtClean="0"/>
              <a:t>Mała skuteczność działań pomocy społecznej?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sz="1800" b="0" dirty="0" smtClean="0"/>
              <a:t>Jakie błędy popełniają osoby pomagające , że skuteczność jest niezadawalająca?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b="0" dirty="0" smtClean="0"/>
              <a:t>Czy zbyt mało uwagi poświęca się potencjałowi osób i środowisk, w których </a:t>
            </a:r>
            <a:r>
              <a:rPr lang="pl-PL" sz="1800" b="0" dirty="0"/>
              <a:t>ż</a:t>
            </a:r>
            <a:r>
              <a:rPr lang="pl-PL" sz="1800" b="0" dirty="0" smtClean="0"/>
              <a:t>yją?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b="0" dirty="0" smtClean="0"/>
              <a:t>Czy pracownicy socjalni  skupiają się na skutku powstałej sytuacji  </a:t>
            </a:r>
            <a:r>
              <a:rPr lang="pl-PL" sz="1800" b="0" dirty="0" err="1" smtClean="0"/>
              <a:t>np</a:t>
            </a:r>
            <a:r>
              <a:rPr lang="pl-PL" sz="1800" b="0" dirty="0" smtClean="0"/>
              <a:t>,. bezrobociu, nieskutecznie dociekając przyczyn zaistniałego stanu  rzeczy?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b="0" dirty="0" smtClean="0"/>
              <a:t>Czy jest to efekt </a:t>
            </a:r>
            <a:r>
              <a:rPr lang="pl-PL" sz="1800" dirty="0" smtClean="0"/>
              <a:t>niewłaściwej diagnozy stanu wyjściowego </a:t>
            </a:r>
            <a:r>
              <a:rPr lang="pl-PL" sz="1800" b="0" dirty="0" smtClean="0"/>
              <a:t>uniemożliwiającego podjęcie właściwych skutecznych działań?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dirty="0" smtClean="0"/>
              <a:t>Jak przygotować właściwą diagnozę? I kto ma ja zrobić</a:t>
            </a:r>
            <a:r>
              <a:rPr lang="pl-PL" sz="1800" b="0" dirty="0" smtClean="0"/>
              <a:t>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b="0" dirty="0" smtClean="0"/>
              <a:t>Czy występuje zbyt duże skupienie na  procedurach administracyjnych jednostki 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b="0" dirty="0" smtClean="0"/>
              <a:t>Jaka nową wiedzę i umiejętności muszą zdobyć pracownicy socjalni, aby zwiększyć swoją skuteczność?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b="0" dirty="0" smtClean="0"/>
              <a:t>W jakim stopniu konieczna jest </a:t>
            </a:r>
            <a:r>
              <a:rPr lang="pl-PL" sz="1800" b="0" dirty="0" err="1" smtClean="0"/>
              <a:t>superwizja</a:t>
            </a:r>
            <a:r>
              <a:rPr lang="pl-PL" sz="1800" b="0" dirty="0" smtClean="0"/>
              <a:t> pracy socjalnej?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pl-PL" sz="1800" b="0" dirty="0" smtClean="0"/>
              <a:t>Aspekty prawne , obowiązujące przepisy,  zbyt mało zadań zlecanych    organizacjom pozarządowym ,  rozbudowany system biurokratyczny i kontrolny– bariery w skuteczności pomocy społecznej.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endParaRPr lang="pl-PL" sz="1800" b="0" dirty="0" smtClean="0"/>
          </a:p>
          <a:p>
            <a:endParaRPr lang="pl-PL" sz="1800" b="0" dirty="0" smtClean="0"/>
          </a:p>
        </p:txBody>
      </p:sp>
    </p:spTree>
    <p:extLst>
      <p:ext uri="{BB962C8B-B14F-4D97-AF65-F5344CB8AC3E}">
        <p14:creationId xmlns:p14="http://schemas.microsoft.com/office/powerpoint/2010/main" val="221374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2800" dirty="0" smtClean="0"/>
              <a:t>Projekt Tworzenie i rozwijanie standardów usług pomocy i integracji społecznej - Rekomendacje – ramowy model </a:t>
            </a:r>
            <a:r>
              <a:rPr lang="pl-PL" sz="2800" dirty="0"/>
              <a:t>ś</a:t>
            </a:r>
            <a:r>
              <a:rPr lang="pl-PL" sz="2800" dirty="0" smtClean="0"/>
              <a:t>rodowiskowej pracy socjalnej 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pl-PL" sz="2000" b="0" dirty="0" smtClean="0"/>
              <a:t>Zmiany w ustawie  ( o pomocy społecznej?)   szczegóły  w rozporządzeniu dotyczącym organizowania społeczności lokalnej;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pl-PL" sz="2000" b="0" dirty="0" smtClean="0"/>
              <a:t>Zapisy ustawowe (rozporządzenie) wskazujące na zasadność tworzenia nowych struktur organizacyjnych w ośrodkach pomocy społecznej – zadanie  organizowania społeczności lokalnych;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pl-PL" sz="2000" b="0" dirty="0" smtClean="0"/>
              <a:t>Wskazanie nowej funkcji pracownika socjalnego jako organizatora społeczności lokalnych łączącego w praktyce 3 podstawowe role – animatora, organizatora sieci społecznych i lokalnego polityka społecznego;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pl-PL" sz="2000" b="0" dirty="0" smtClean="0"/>
              <a:t>Dookreślenie zadań pracownika socjalnego –organizatora społeczności lokalnej (obszary działania: diagnoza, aktywizacja, integracja, edukacja)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pl-PL" sz="2000" b="0" dirty="0" smtClean="0"/>
              <a:t>Określenie narzędzi i instrumentów aktywnej integracji (w ustawie lub </a:t>
            </a:r>
            <a:r>
              <a:rPr lang="pl-PL" sz="2000" b="0" dirty="0" err="1" smtClean="0"/>
              <a:t>rozp</a:t>
            </a:r>
            <a:r>
              <a:rPr lang="pl-PL" sz="2000" b="0" dirty="0" smtClean="0"/>
              <a:t>.) wykorzystywanych w ramach organizowania społeczności lokalnych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endParaRPr lang="pl-PL" sz="2000" b="0" dirty="0"/>
          </a:p>
        </p:txBody>
      </p:sp>
    </p:spTree>
    <p:extLst>
      <p:ext uri="{BB962C8B-B14F-4D97-AF65-F5344CB8AC3E}">
        <p14:creationId xmlns:p14="http://schemas.microsoft.com/office/powerpoint/2010/main" val="15605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b="1" dirty="0"/>
              <a:t>PO WER 2014-2020 a środowiskowa praca socjalna/organizowanie społeczności lokalnej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pl-PL" sz="2000" dirty="0" smtClean="0">
                <a:ea typeface="+mj-ea"/>
                <a:cs typeface="+mj-cs"/>
              </a:rPr>
              <a:t>1. Dokonanie </a:t>
            </a:r>
            <a:r>
              <a:rPr lang="pl-PL" sz="2000" dirty="0">
                <a:ea typeface="+mj-ea"/>
                <a:cs typeface="+mj-cs"/>
              </a:rPr>
              <a:t>na poziomie krajowym przeglądu  strategii rozwiązywania problemów społecznych i stworzenie narzędzia dla jednostek samorządu terytorialnego, które umożliwia poprawę jakości tych </a:t>
            </a:r>
            <a:r>
              <a:rPr lang="pl-PL" sz="2000" dirty="0" smtClean="0">
                <a:ea typeface="+mj-ea"/>
                <a:cs typeface="+mj-cs"/>
              </a:rPr>
              <a:t>strategii</a:t>
            </a:r>
            <a:r>
              <a:rPr lang="pl-PL" sz="2000" b="0" dirty="0" smtClean="0">
                <a:ea typeface="+mj-ea"/>
                <a:cs typeface="+mj-cs"/>
              </a:rPr>
              <a:t>:</a:t>
            </a:r>
          </a:p>
          <a:p>
            <a:pPr algn="l"/>
            <a:r>
              <a:rPr lang="pl-PL" sz="2000" b="0" dirty="0" smtClean="0">
                <a:ea typeface="+mj-ea"/>
                <a:cs typeface="+mj-cs"/>
              </a:rPr>
              <a:t>Działania w projekcie: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sz="1800" b="0" dirty="0" smtClean="0"/>
              <a:t>analiza </a:t>
            </a:r>
            <a:r>
              <a:rPr lang="pl-PL" sz="1800" b="0" dirty="0"/>
              <a:t>opracowanych przez jednostki samorządu terytorialnego  strategii rozwiązywania problemów społecznych pod kątem jakości i przydatności do realizacji zadań;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sz="1800" b="0" dirty="0" smtClean="0"/>
              <a:t>utworzenie </a:t>
            </a:r>
            <a:r>
              <a:rPr lang="pl-PL" sz="1800" b="0" dirty="0"/>
              <a:t>narzędzia, dzięki któremu samorządy będą mogły zmodyfikować swoje strategie;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sz="1800" b="0" dirty="0"/>
              <a:t> wsparcie szkoleniowo – doradcze w zakresie opracowania (modyfikacji) strategii.</a:t>
            </a:r>
          </a:p>
          <a:p>
            <a:pPr algn="l"/>
            <a:endParaRPr lang="pl-PL" sz="1800" b="0" dirty="0" smtClean="0"/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pl-PL" sz="1800" dirty="0" smtClean="0"/>
              <a:t>Uwzględnienie/zaznaczenie roli i znaczenia metody </a:t>
            </a:r>
            <a:r>
              <a:rPr lang="pl-PL" sz="1800" dirty="0"/>
              <a:t>ś</a:t>
            </a:r>
            <a:r>
              <a:rPr lang="pl-PL" sz="1800" dirty="0" smtClean="0"/>
              <a:t>rodowiskowej pracy socjalnej /organizowania społeczności lokalnych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endParaRPr lang="pl-PL" sz="1800" b="0" dirty="0"/>
          </a:p>
        </p:txBody>
      </p:sp>
    </p:spTree>
    <p:extLst>
      <p:ext uri="{BB962C8B-B14F-4D97-AF65-F5344CB8AC3E}">
        <p14:creationId xmlns:p14="http://schemas.microsoft.com/office/powerpoint/2010/main" val="149523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l" eaLnBrk="0" fontAlgn="base" hangingPunct="0">
              <a:spcAft>
                <a:spcPct val="0"/>
              </a:spcAft>
            </a:pPr>
            <a:r>
              <a:rPr lang="pl-PL" sz="2000" b="0" dirty="0" smtClean="0">
                <a:solidFill>
                  <a:prstClr val="black"/>
                </a:solidFill>
                <a:ea typeface="+mj-ea"/>
                <a:cs typeface="+mj-cs"/>
              </a:rPr>
              <a:t>2. </a:t>
            </a:r>
            <a:r>
              <a:rPr lang="pl-PL" sz="2000" dirty="0" smtClean="0">
                <a:solidFill>
                  <a:prstClr val="black"/>
                </a:solidFill>
                <a:ea typeface="+mj-ea"/>
                <a:cs typeface="+mj-cs"/>
              </a:rPr>
              <a:t>Opracowanie</a:t>
            </a:r>
            <a:r>
              <a:rPr lang="pl-PL" sz="2000" dirty="0">
                <a:solidFill>
                  <a:prstClr val="black"/>
                </a:solidFill>
                <a:ea typeface="+mj-ea"/>
                <a:cs typeface="+mj-cs"/>
              </a:rPr>
              <a:t>, przetestowanie i wdrożenie standardów kształcenia w zakresie nowych specjalności zawodowych w pracy </a:t>
            </a:r>
            <a:r>
              <a:rPr lang="pl-PL" sz="2000" dirty="0" smtClean="0">
                <a:solidFill>
                  <a:prstClr val="black"/>
                </a:solidFill>
                <a:ea typeface="+mj-ea"/>
                <a:cs typeface="+mj-cs"/>
              </a:rPr>
              <a:t>socjalnej:</a:t>
            </a:r>
            <a:r>
              <a:rPr lang="pl-PL" sz="20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pl-PL" sz="2000" dirty="0">
                <a:solidFill>
                  <a:prstClr val="black"/>
                </a:solidFill>
                <a:ea typeface="+mj-ea"/>
                <a:cs typeface="+mj-cs"/>
              </a:rPr>
            </a:br>
            <a:endParaRPr lang="pl-PL" sz="20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lvl="0" algn="l" eaLnBrk="0" fontAlgn="base" hangingPunct="0">
              <a:spcAft>
                <a:spcPct val="0"/>
              </a:spcAft>
            </a:pPr>
            <a:r>
              <a:rPr lang="pl-PL" sz="2000" b="0" dirty="0" smtClean="0">
                <a:solidFill>
                  <a:prstClr val="black"/>
                </a:solidFill>
              </a:rPr>
              <a:t>Opracowanie </a:t>
            </a:r>
            <a:r>
              <a:rPr lang="pl-PL" sz="2000" b="0" dirty="0">
                <a:solidFill>
                  <a:prstClr val="black"/>
                </a:solidFill>
              </a:rPr>
              <a:t>standardów nowych specjalności pracy </a:t>
            </a:r>
            <a:r>
              <a:rPr lang="pl-PL" sz="2000" b="0" dirty="0" smtClean="0">
                <a:solidFill>
                  <a:prstClr val="black"/>
                </a:solidFill>
              </a:rPr>
              <a:t>socjalnej oraz wprowadzenie ich do </a:t>
            </a:r>
            <a:r>
              <a:rPr lang="pl-PL" sz="2000" b="0" dirty="0">
                <a:solidFill>
                  <a:prstClr val="black"/>
                </a:solidFill>
              </a:rPr>
              <a:t>systemu kształcenia </a:t>
            </a:r>
            <a:r>
              <a:rPr lang="pl-PL" sz="2000" b="0" dirty="0" smtClean="0">
                <a:solidFill>
                  <a:prstClr val="black"/>
                </a:solidFill>
              </a:rPr>
              <a:t>specjalistycznego:</a:t>
            </a:r>
            <a:endParaRPr lang="pl-PL" sz="2000" b="0" dirty="0">
              <a:solidFill>
                <a:prstClr val="black"/>
              </a:solidFill>
            </a:endParaRPr>
          </a:p>
          <a:p>
            <a:pPr marL="342900" lvl="0" indent="-342900" algn="l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sz="2000" b="0" dirty="0">
                <a:solidFill>
                  <a:prstClr val="black"/>
                </a:solidFill>
              </a:rPr>
              <a:t>asystentura i mediacja socjalna, </a:t>
            </a:r>
          </a:p>
          <a:p>
            <a:pPr marL="342900" lvl="0" indent="-342900" algn="l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sz="2000" b="0" dirty="0">
                <a:solidFill>
                  <a:prstClr val="black"/>
                </a:solidFill>
              </a:rPr>
              <a:t>organizator usług socjalnych,</a:t>
            </a:r>
          </a:p>
          <a:p>
            <a:pPr marL="342900" lvl="0" indent="-342900" algn="l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sz="2000" b="0" dirty="0">
                <a:solidFill>
                  <a:prstClr val="black"/>
                </a:solidFill>
              </a:rPr>
              <a:t> animator społeczności lokalnych</a:t>
            </a:r>
            <a:r>
              <a:rPr lang="pl-PL" sz="2000" b="0" dirty="0" smtClean="0">
                <a:solidFill>
                  <a:prstClr val="black"/>
                </a:solidFill>
              </a:rPr>
              <a:t>.</a:t>
            </a:r>
          </a:p>
          <a:p>
            <a:pPr marL="342900" lvl="0" indent="-342900" algn="l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sz="2000" b="0" dirty="0">
              <a:solidFill>
                <a:prstClr val="black"/>
              </a:solidFill>
            </a:endParaRPr>
          </a:p>
          <a:p>
            <a:pPr marL="342900" lvl="0" indent="-342900" algn="l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sz="2000" b="0" dirty="0" smtClean="0">
              <a:solidFill>
                <a:prstClr val="black"/>
              </a:solidFill>
            </a:endParaRPr>
          </a:p>
          <a:p>
            <a:pPr marL="342900" lvl="0" indent="-342900" algn="l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sz="2000" dirty="0" smtClean="0">
                <a:solidFill>
                  <a:prstClr val="black"/>
                </a:solidFill>
              </a:rPr>
              <a:t>Wykorzystanie doświadczeń projektów  realizowanych w PO KL 2007-2013.</a:t>
            </a:r>
            <a:endParaRPr lang="pl-PL" sz="2000" dirty="0">
              <a:solidFill>
                <a:prstClr val="black"/>
              </a:solidFill>
            </a:endParaRPr>
          </a:p>
          <a:p>
            <a:pPr marL="342900" lvl="0" indent="-342900" algn="l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sz="2000" b="0" dirty="0">
              <a:solidFill>
                <a:prstClr val="black"/>
              </a:solidFill>
            </a:endParaRPr>
          </a:p>
          <a:p>
            <a:pPr algn="l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1349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l" eaLnBrk="0" fontAlgn="base" hangingPunct="0">
              <a:spcAft>
                <a:spcPct val="0"/>
              </a:spcAft>
            </a:pPr>
            <a:r>
              <a:rPr lang="pl-PL" sz="2000" dirty="0" smtClean="0">
                <a:ea typeface="+mj-ea"/>
                <a:cs typeface="+mj-cs"/>
              </a:rPr>
              <a:t>3. Wdrożenie </a:t>
            </a:r>
            <a:r>
              <a:rPr lang="pl-PL" sz="2000" dirty="0">
                <a:ea typeface="+mj-ea"/>
                <a:cs typeface="+mj-cs"/>
              </a:rPr>
              <a:t>usprawnień organizacyjnych w jednostkach organizacyjnych pomocy społecznej przez nakierowanie działań na poprawę obsługi klienta.</a:t>
            </a:r>
            <a:br>
              <a:rPr lang="pl-PL" sz="2000" dirty="0">
                <a:ea typeface="+mj-ea"/>
                <a:cs typeface="+mj-cs"/>
              </a:rPr>
            </a:br>
            <a:r>
              <a:rPr lang="pl-PL" sz="1800" dirty="0">
                <a:solidFill>
                  <a:prstClr val="black"/>
                </a:solidFill>
              </a:rPr>
              <a:t>Perspektywa finansowa 2007 – 2013:</a:t>
            </a:r>
          </a:p>
          <a:p>
            <a:pPr marL="457200" lvl="0" indent="-45720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800" b="0" dirty="0">
                <a:solidFill>
                  <a:prstClr val="black"/>
                </a:solidFill>
              </a:rPr>
              <a:t>Opracowanie standardów usług;</a:t>
            </a:r>
          </a:p>
          <a:p>
            <a:pPr marL="457200" lvl="0" indent="-45720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800" b="0" dirty="0">
                <a:solidFill>
                  <a:prstClr val="black"/>
                </a:solidFill>
              </a:rPr>
              <a:t>Opracowanie modeli ośrodka pomocy społecznej, powiatowego centrum pomocy społecznej;</a:t>
            </a:r>
          </a:p>
          <a:p>
            <a:pPr marL="457200" lvl="0" indent="-45720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800" b="0" dirty="0">
                <a:solidFill>
                  <a:prstClr val="black"/>
                </a:solidFill>
              </a:rPr>
              <a:t>Testowanie opracowanych rozwiązań.</a:t>
            </a:r>
          </a:p>
          <a:p>
            <a:pPr lvl="0" algn="l" eaLnBrk="0" fontAlgn="base" hangingPunct="0">
              <a:spcAft>
                <a:spcPct val="0"/>
              </a:spcAft>
            </a:pPr>
            <a:r>
              <a:rPr lang="pl-PL" sz="1800" dirty="0">
                <a:solidFill>
                  <a:prstClr val="black"/>
                </a:solidFill>
              </a:rPr>
              <a:t>Perspektywa finansowa 2014 – 2020:</a:t>
            </a:r>
          </a:p>
          <a:p>
            <a:pPr marL="285750" lvl="0" indent="-28575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800" b="0" dirty="0" smtClean="0">
                <a:solidFill>
                  <a:prstClr val="black"/>
                </a:solidFill>
              </a:rPr>
              <a:t>Dalsze testowanie </a:t>
            </a:r>
            <a:r>
              <a:rPr lang="pl-PL" sz="1800" b="0" dirty="0">
                <a:solidFill>
                  <a:prstClr val="black"/>
                </a:solidFill>
              </a:rPr>
              <a:t>zmian organizacyjnych w jednostkach organizacyjnych pomocy </a:t>
            </a:r>
            <a:r>
              <a:rPr lang="pl-PL" sz="1800" b="0" dirty="0" smtClean="0">
                <a:solidFill>
                  <a:prstClr val="black"/>
                </a:solidFill>
              </a:rPr>
              <a:t>społecznej:</a:t>
            </a:r>
          </a:p>
          <a:p>
            <a:pPr marL="285750" lvl="0" indent="-28575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800" b="0" dirty="0" smtClean="0">
                <a:solidFill>
                  <a:prstClr val="black"/>
                </a:solidFill>
              </a:rPr>
              <a:t>Oddzielenie </a:t>
            </a:r>
            <a:r>
              <a:rPr lang="pl-PL" sz="1800" b="0" dirty="0">
                <a:solidFill>
                  <a:prstClr val="black"/>
                </a:solidFill>
              </a:rPr>
              <a:t>pracy socjalnej </a:t>
            </a:r>
            <a:r>
              <a:rPr lang="pl-PL" sz="1800" b="0" dirty="0" smtClean="0">
                <a:solidFill>
                  <a:prstClr val="black"/>
                </a:solidFill>
              </a:rPr>
              <a:t> i usług socjalnych od świadczeń administracyjnych;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pl-PL" sz="2000" dirty="0" smtClean="0"/>
              <a:t>Czy ośrodki pomocy społecznej wykorzystają możliwość wprowadzenia nowych metod pracy socjalnej ?(odejście od „</a:t>
            </a:r>
            <a:r>
              <a:rPr lang="pl-PL" sz="2000" dirty="0" err="1" smtClean="0"/>
              <a:t>klienckiego”schematu</a:t>
            </a:r>
            <a:r>
              <a:rPr lang="pl-PL" sz="2000" dirty="0" smtClean="0"/>
              <a:t> pracy socjalnej).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93613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pl-PL" sz="2000" b="0" dirty="0" smtClean="0">
                <a:ea typeface="+mj-ea"/>
                <a:cs typeface="+mj-cs"/>
              </a:rPr>
              <a:t>4. </a:t>
            </a:r>
            <a:r>
              <a:rPr lang="pl-PL" sz="2000" dirty="0" smtClean="0">
                <a:ea typeface="+mj-ea"/>
                <a:cs typeface="+mj-cs"/>
              </a:rPr>
              <a:t>Wypracowanie </a:t>
            </a:r>
            <a:r>
              <a:rPr lang="pl-PL" sz="2000" dirty="0">
                <a:ea typeface="+mj-ea"/>
                <a:cs typeface="+mj-cs"/>
              </a:rPr>
              <a:t>i wdrożenie modeli kooperacji pomiędzy instytucjami pomocy i integracji społecznej a podmiotami innych polityk </a:t>
            </a:r>
            <a:r>
              <a:rPr lang="pl-PL" sz="2000" dirty="0" smtClean="0">
                <a:ea typeface="+mj-ea"/>
                <a:cs typeface="+mj-cs"/>
              </a:rPr>
              <a:t>sektorowych w celu </a:t>
            </a:r>
            <a:r>
              <a:rPr lang="pl-PL" sz="2000" dirty="0" smtClean="0">
                <a:solidFill>
                  <a:prstClr val="black"/>
                </a:solidFill>
              </a:rPr>
              <a:t>poprawy </a:t>
            </a:r>
            <a:r>
              <a:rPr lang="pl-PL" sz="2000" dirty="0">
                <a:solidFill>
                  <a:prstClr val="black"/>
                </a:solidFill>
              </a:rPr>
              <a:t>jakości usług dla osób i rodzin zagrożonych wykluczeniem </a:t>
            </a:r>
            <a:r>
              <a:rPr lang="pl-PL" sz="2000" dirty="0" smtClean="0">
                <a:solidFill>
                  <a:prstClr val="black"/>
                </a:solidFill>
              </a:rPr>
              <a:t>społecznym</a:t>
            </a:r>
            <a:r>
              <a:rPr lang="pl-PL" sz="2000" b="0" dirty="0" smtClean="0">
                <a:solidFill>
                  <a:prstClr val="black"/>
                </a:solidFill>
              </a:rPr>
              <a:t>. </a:t>
            </a:r>
            <a:endParaRPr lang="pl-PL" sz="2000" b="0" dirty="0" smtClean="0">
              <a:ea typeface="+mj-ea"/>
              <a:cs typeface="+mj-cs"/>
            </a:endParaRPr>
          </a:p>
          <a:p>
            <a:pPr marL="342900" lvl="0" indent="-34290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2000" b="0" dirty="0" smtClean="0">
                <a:solidFill>
                  <a:prstClr val="black"/>
                </a:solidFill>
              </a:rPr>
              <a:t>działania </a:t>
            </a:r>
            <a:r>
              <a:rPr lang="pl-PL" sz="2000" b="0" dirty="0">
                <a:solidFill>
                  <a:prstClr val="black"/>
                </a:solidFill>
              </a:rPr>
              <a:t>pojedynczych instytucji – mniejsza skuteczność niż zintegrowane działania różnych polityk.</a:t>
            </a:r>
          </a:p>
          <a:p>
            <a:pPr marL="342900" lvl="0" indent="-34290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2000" b="0" dirty="0" smtClean="0">
                <a:solidFill>
                  <a:prstClr val="black"/>
                </a:solidFill>
              </a:rPr>
              <a:t>utworzenie </a:t>
            </a:r>
            <a:r>
              <a:rPr lang="pl-PL" sz="2000" b="0" dirty="0">
                <a:solidFill>
                  <a:prstClr val="black"/>
                </a:solidFill>
              </a:rPr>
              <a:t>trzech modeli współpracy (w zależności od wielkości gminy) instytucji pomocy i integracji społecznej i podmiotami innych polityk sektorowych np. edukacji, zdrowia, sądownictwa i policji,  istotnych z punktu widzenia strategicznego podejścia do przeciwdziałania ubóstwu i wykluczeniu społecznemu.</a:t>
            </a:r>
          </a:p>
          <a:p>
            <a:pPr marL="342900" lvl="0" indent="-342900" algn="l" eaLnBrk="0" fontAlgn="base" hangingPunct="0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2000" b="0" dirty="0" smtClean="0">
                <a:solidFill>
                  <a:prstClr val="black"/>
                </a:solidFill>
              </a:rPr>
              <a:t>pilotaż </a:t>
            </a:r>
            <a:r>
              <a:rPr lang="pl-PL" sz="2000" b="0" dirty="0">
                <a:solidFill>
                  <a:prstClr val="black"/>
                </a:solidFill>
              </a:rPr>
              <a:t>– 150 jednostek samorządu terytorialnego (powiaty i gminy).</a:t>
            </a:r>
          </a:p>
          <a:p>
            <a:pPr lvl="0" algn="l" eaLnBrk="0" fontAlgn="base" hangingPunct="0">
              <a:spcAft>
                <a:spcPct val="0"/>
              </a:spcAft>
            </a:pPr>
            <a:r>
              <a:rPr lang="pl-PL" sz="2000" b="0" dirty="0" smtClean="0">
                <a:solidFill>
                  <a:prstClr val="black"/>
                </a:solidFill>
              </a:rPr>
              <a:t>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7806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547664" y="3215878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chemeClr val="tx2"/>
                </a:solidFill>
              </a:rPr>
              <a:t>DZIĘKUJĘ ZA UWAGĘ</a:t>
            </a:r>
          </a:p>
        </p:txBody>
      </p:sp>
      <p:sp>
        <p:nvSpPr>
          <p:cNvPr id="11" name="Title 1"/>
          <p:cNvSpPr txBox="1">
            <a:spLocks noChangeAspect="1"/>
          </p:cNvSpPr>
          <p:nvPr/>
        </p:nvSpPr>
        <p:spPr>
          <a:xfrm>
            <a:off x="0" y="0"/>
            <a:ext cx="5796136" cy="908720"/>
          </a:xfrm>
          <a:prstGeom prst="rect">
            <a:avLst/>
          </a:prstGeom>
          <a:gradFill flip="none" rotWithShape="0">
            <a:gsLst>
              <a:gs pos="15000">
                <a:schemeClr val="bg1"/>
              </a:gs>
              <a:gs pos="100000">
                <a:srgbClr val="0070C0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sv-SE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4931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RPiPS">
  <a:themeElements>
    <a:clrScheme name="Elementarn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MRPiPS</Template>
  <TotalTime>355</TotalTime>
  <Words>848</Words>
  <Application>Microsoft Office PowerPoint</Application>
  <PresentationFormat>Pokaz na ekranie (4:3)</PresentationFormat>
  <Paragraphs>93</Paragraphs>
  <Slides>12</Slides>
  <Notes>12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MRPiPS</vt:lpstr>
      <vt:lpstr> Współczesna środowiskowa praca socjalna na przykładzie organizowania społeczności lokalnych   Zabrze, 15 czerwca 2016 rok</vt:lpstr>
      <vt:lpstr>Definicje pracy socjalnej a rola  pracownika socjalnego</vt:lpstr>
      <vt:lpstr>Metody pracy socjalnej a role pracownika socjalnego</vt:lpstr>
      <vt:lpstr>Role pracownika socjalnego w kontekście definicji celów i metod pracy socjalnej</vt:lpstr>
      <vt:lpstr>Kilka zadań pracownika socjalnego</vt:lpstr>
      <vt:lpstr>Mała skuteczność działań pomocy społecznej?</vt:lpstr>
      <vt:lpstr>Projekt Tworzenie i rozwijanie standardów usług pomocy i integracji społecznej - Rekomendacje – ramowy model środowiskowej pracy socjalnej </vt:lpstr>
      <vt:lpstr>PO WER 2014-2020 a środowiskowa praca socjalna/organizowanie społeczności lokalnej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Współczesna środowiskowa praca socjalna na przykładzie organizowania społeczności lokalnych</dc:title>
  <dc:creator>Zbigniew Mrozik</dc:creator>
  <cp:lastModifiedBy>Barbara Dybkowska</cp:lastModifiedBy>
  <cp:revision>29</cp:revision>
  <cp:lastPrinted>2016-06-14T06:34:18Z</cp:lastPrinted>
  <dcterms:created xsi:type="dcterms:W3CDTF">2015-11-30T07:25:34Z</dcterms:created>
  <dcterms:modified xsi:type="dcterms:W3CDTF">2016-06-14T06:37:10Z</dcterms:modified>
</cp:coreProperties>
</file>