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9" r:id="rId1"/>
    <p:sldMasterId id="2147483731" r:id="rId2"/>
    <p:sldMasterId id="2147483767" r:id="rId3"/>
    <p:sldMasterId id="2147483791" r:id="rId4"/>
    <p:sldMasterId id="2147483803" r:id="rId5"/>
    <p:sldMasterId id="2147483815" r:id="rId6"/>
    <p:sldMasterId id="2147483827" r:id="rId7"/>
    <p:sldMasterId id="2147483839" r:id="rId8"/>
    <p:sldMasterId id="2147484060" r:id="rId9"/>
  </p:sldMasterIdLst>
  <p:notesMasterIdLst>
    <p:notesMasterId r:id="rId37"/>
  </p:notesMasterIdLst>
  <p:handoutMasterIdLst>
    <p:handoutMasterId r:id="rId38"/>
  </p:handoutMasterIdLst>
  <p:sldIdLst>
    <p:sldId id="257" r:id="rId10"/>
    <p:sldId id="351" r:id="rId11"/>
    <p:sldId id="358" r:id="rId12"/>
    <p:sldId id="381" r:id="rId13"/>
    <p:sldId id="400" r:id="rId14"/>
    <p:sldId id="268" r:id="rId15"/>
    <p:sldId id="387" r:id="rId16"/>
    <p:sldId id="385" r:id="rId17"/>
    <p:sldId id="360" r:id="rId18"/>
    <p:sldId id="389" r:id="rId19"/>
    <p:sldId id="386" r:id="rId20"/>
    <p:sldId id="363" r:id="rId21"/>
    <p:sldId id="391" r:id="rId22"/>
    <p:sldId id="372" r:id="rId23"/>
    <p:sldId id="373" r:id="rId24"/>
    <p:sldId id="375" r:id="rId25"/>
    <p:sldId id="376" r:id="rId26"/>
    <p:sldId id="377" r:id="rId27"/>
    <p:sldId id="345" r:id="rId28"/>
    <p:sldId id="380" r:id="rId29"/>
    <p:sldId id="398" r:id="rId30"/>
    <p:sldId id="399" r:id="rId31"/>
    <p:sldId id="401" r:id="rId32"/>
    <p:sldId id="378" r:id="rId33"/>
    <p:sldId id="395" r:id="rId34"/>
    <p:sldId id="392" r:id="rId35"/>
    <p:sldId id="333" r:id="rId36"/>
  </p:sldIdLst>
  <p:sldSz cx="9144000" cy="6858000" type="screen4x3"/>
  <p:notesSz cx="6797675" cy="9926638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66"/>
    <a:srgbClr val="00C400"/>
    <a:srgbClr val="00B45A"/>
    <a:srgbClr val="B3FFD9"/>
    <a:srgbClr val="00FF00"/>
    <a:srgbClr val="99CC00"/>
    <a:srgbClr val="5F5F5F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68" autoAdjust="0"/>
    <p:restoredTop sz="94660"/>
  </p:normalViewPr>
  <p:slideViewPr>
    <p:cSldViewPr>
      <p:cViewPr>
        <p:scale>
          <a:sx n="91" d="100"/>
          <a:sy n="91" d="100"/>
        </p:scale>
        <p:origin x="-1210" y="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22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9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2.xml"/><Relationship Id="rId34" Type="http://schemas.openxmlformats.org/officeDocument/2006/relationships/slide" Target="slides/slide25.xml"/><Relationship Id="rId42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slide" Target="slides/slide20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slide" Target="slides/slide27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slide" Target="slides/slide22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slide" Target="slides/slide26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729A8B-3E08-497E-BD6C-1E2C9AAFEB34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BE2261E3-0764-45E4-96B4-9CEC5E634046}">
      <dgm:prSet phldrT="[Tekst]"/>
      <dgm:spPr/>
      <dgm:t>
        <a:bodyPr/>
        <a:lstStyle/>
        <a:p>
          <a:r>
            <a:rPr lang="pl-PL" dirty="0" smtClean="0">
              <a:solidFill>
                <a:srgbClr val="FFFF00"/>
              </a:solidFill>
            </a:rPr>
            <a:t>Ośrodek Wsparcia dla Kobiet</a:t>
          </a:r>
          <a:endParaRPr lang="pl-PL" dirty="0">
            <a:solidFill>
              <a:srgbClr val="FFFF00"/>
            </a:solidFill>
          </a:endParaRPr>
        </a:p>
      </dgm:t>
    </dgm:pt>
    <dgm:pt modelId="{5B1F90BB-5217-4077-BCF1-5CEC961578F2}" type="parTrans" cxnId="{50E6CCAB-9DCF-4AE3-A862-D99B6276DEF4}">
      <dgm:prSet/>
      <dgm:spPr/>
      <dgm:t>
        <a:bodyPr/>
        <a:lstStyle/>
        <a:p>
          <a:endParaRPr lang="pl-PL"/>
        </a:p>
      </dgm:t>
    </dgm:pt>
    <dgm:pt modelId="{23731C0B-238E-4B39-B7B9-FC46787EC656}" type="sibTrans" cxnId="{50E6CCAB-9DCF-4AE3-A862-D99B6276DEF4}">
      <dgm:prSet/>
      <dgm:spPr/>
      <dgm:t>
        <a:bodyPr/>
        <a:lstStyle/>
        <a:p>
          <a:endParaRPr lang="pl-PL"/>
        </a:p>
      </dgm:t>
    </dgm:pt>
    <dgm:pt modelId="{FD869338-BB79-46FD-99F3-D81A7CA1C356}">
      <dgm:prSet phldrT="[Tekst]"/>
      <dgm:spPr/>
      <dgm:t>
        <a:bodyPr/>
        <a:lstStyle/>
        <a:p>
          <a:r>
            <a:rPr lang="pl-PL" dirty="0" smtClean="0">
              <a:solidFill>
                <a:schemeClr val="bg1"/>
              </a:solidFill>
            </a:rPr>
            <a:t>Mieszkania Readaptacyjne</a:t>
          </a:r>
          <a:endParaRPr lang="pl-PL" dirty="0">
            <a:solidFill>
              <a:schemeClr val="bg1"/>
            </a:solidFill>
          </a:endParaRPr>
        </a:p>
      </dgm:t>
    </dgm:pt>
    <dgm:pt modelId="{160F7A1A-0840-473A-8CEC-1E44B82BCAC9}" type="parTrans" cxnId="{D288C0FE-2E84-4655-9D40-0CDF6A609619}">
      <dgm:prSet/>
      <dgm:spPr/>
      <dgm:t>
        <a:bodyPr/>
        <a:lstStyle/>
        <a:p>
          <a:endParaRPr lang="pl-PL"/>
        </a:p>
      </dgm:t>
    </dgm:pt>
    <dgm:pt modelId="{73B4E06A-E794-4089-A3EB-E6E08C1BFAE6}" type="sibTrans" cxnId="{D288C0FE-2E84-4655-9D40-0CDF6A609619}">
      <dgm:prSet/>
      <dgm:spPr/>
      <dgm:t>
        <a:bodyPr/>
        <a:lstStyle/>
        <a:p>
          <a:endParaRPr lang="pl-PL"/>
        </a:p>
      </dgm:t>
    </dgm:pt>
    <dgm:pt modelId="{4EC38DF7-C0D6-4711-AFB0-1E248B396EE7}">
      <dgm:prSet phldrT="[Tekst]"/>
      <dgm:spPr/>
      <dgm:t>
        <a:bodyPr/>
        <a:lstStyle/>
        <a:p>
          <a:r>
            <a:rPr lang="pl-PL" dirty="0" smtClean="0">
              <a:solidFill>
                <a:schemeClr val="bg1"/>
              </a:solidFill>
            </a:rPr>
            <a:t>Usamodzielnienie</a:t>
          </a:r>
          <a:endParaRPr lang="pl-PL" dirty="0">
            <a:solidFill>
              <a:schemeClr val="bg1"/>
            </a:solidFill>
          </a:endParaRPr>
        </a:p>
      </dgm:t>
    </dgm:pt>
    <dgm:pt modelId="{F5C3A750-157E-49FE-BC16-7B5EC4BE1DB4}" type="parTrans" cxnId="{AEB812B6-C54B-4BFB-9410-6AF7CE5C0E25}">
      <dgm:prSet/>
      <dgm:spPr/>
      <dgm:t>
        <a:bodyPr/>
        <a:lstStyle/>
        <a:p>
          <a:endParaRPr lang="pl-PL"/>
        </a:p>
      </dgm:t>
    </dgm:pt>
    <dgm:pt modelId="{CB127097-71EF-4D3F-87D7-485818F0799E}" type="sibTrans" cxnId="{AEB812B6-C54B-4BFB-9410-6AF7CE5C0E25}">
      <dgm:prSet/>
      <dgm:spPr/>
      <dgm:t>
        <a:bodyPr/>
        <a:lstStyle/>
        <a:p>
          <a:endParaRPr lang="pl-PL"/>
        </a:p>
      </dgm:t>
    </dgm:pt>
    <dgm:pt modelId="{E215AC6D-FA43-4263-97B3-13572408E600}" type="pres">
      <dgm:prSet presAssocID="{AC729A8B-3E08-497E-BD6C-1E2C9AAFEB34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pl-PL"/>
        </a:p>
      </dgm:t>
    </dgm:pt>
    <dgm:pt modelId="{2D53850C-8B2C-4FF2-B159-7BBBEF53893E}" type="pres">
      <dgm:prSet presAssocID="{BE2261E3-0764-45E4-96B4-9CEC5E634046}" presName="composite" presStyleCnt="0"/>
      <dgm:spPr/>
    </dgm:pt>
    <dgm:pt modelId="{056266C0-38CF-4047-A789-5F1BC10186CC}" type="pres">
      <dgm:prSet presAssocID="{BE2261E3-0764-45E4-96B4-9CEC5E634046}" presName="LShape" presStyleLbl="alignNode1" presStyleIdx="0" presStyleCnt="5"/>
      <dgm:spPr/>
    </dgm:pt>
    <dgm:pt modelId="{5B4220AF-05EC-4D46-B5C9-07CF058A6FDC}" type="pres">
      <dgm:prSet presAssocID="{BE2261E3-0764-45E4-96B4-9CEC5E634046}" presName="ParentText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C03F1302-034C-4457-B879-C3BAC5757C7C}" type="pres">
      <dgm:prSet presAssocID="{BE2261E3-0764-45E4-96B4-9CEC5E634046}" presName="Triangle" presStyleLbl="alignNode1" presStyleIdx="1" presStyleCnt="5"/>
      <dgm:spPr/>
    </dgm:pt>
    <dgm:pt modelId="{EC440125-2E9A-4993-A7FA-E9996D99E933}" type="pres">
      <dgm:prSet presAssocID="{23731C0B-238E-4B39-B7B9-FC46787EC656}" presName="sibTrans" presStyleCnt="0"/>
      <dgm:spPr/>
    </dgm:pt>
    <dgm:pt modelId="{83680F0F-1498-42F9-9BCB-DEEE42A5AB4B}" type="pres">
      <dgm:prSet presAssocID="{23731C0B-238E-4B39-B7B9-FC46787EC656}" presName="space" presStyleCnt="0"/>
      <dgm:spPr/>
    </dgm:pt>
    <dgm:pt modelId="{52289541-BF2F-4F8A-9A82-2CEA9E302BC9}" type="pres">
      <dgm:prSet presAssocID="{FD869338-BB79-46FD-99F3-D81A7CA1C356}" presName="composite" presStyleCnt="0"/>
      <dgm:spPr/>
    </dgm:pt>
    <dgm:pt modelId="{7C410EA1-3653-4928-BA50-2E68C5B06F04}" type="pres">
      <dgm:prSet presAssocID="{FD869338-BB79-46FD-99F3-D81A7CA1C356}" presName="LShape" presStyleLbl="alignNode1" presStyleIdx="2" presStyleCnt="5"/>
      <dgm:spPr/>
    </dgm:pt>
    <dgm:pt modelId="{542C31B2-3FBF-4AF7-A87A-ED17E6550845}" type="pres">
      <dgm:prSet presAssocID="{FD869338-BB79-46FD-99F3-D81A7CA1C356}" presName="ParentText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33DDB881-6B71-4D41-9F0D-E89F3C6DF48C}" type="pres">
      <dgm:prSet presAssocID="{FD869338-BB79-46FD-99F3-D81A7CA1C356}" presName="Triangle" presStyleLbl="alignNode1" presStyleIdx="3" presStyleCnt="5"/>
      <dgm:spPr/>
    </dgm:pt>
    <dgm:pt modelId="{E8AF9AC0-B721-4C7D-B80C-9B4F5D5EC04F}" type="pres">
      <dgm:prSet presAssocID="{73B4E06A-E794-4089-A3EB-E6E08C1BFAE6}" presName="sibTrans" presStyleCnt="0"/>
      <dgm:spPr/>
    </dgm:pt>
    <dgm:pt modelId="{1CEE13C8-F87C-4B4A-9F71-1722A1D934D0}" type="pres">
      <dgm:prSet presAssocID="{73B4E06A-E794-4089-A3EB-E6E08C1BFAE6}" presName="space" presStyleCnt="0"/>
      <dgm:spPr/>
    </dgm:pt>
    <dgm:pt modelId="{1D60B061-4601-4838-B93B-D143328B933E}" type="pres">
      <dgm:prSet presAssocID="{4EC38DF7-C0D6-4711-AFB0-1E248B396EE7}" presName="composite" presStyleCnt="0"/>
      <dgm:spPr/>
    </dgm:pt>
    <dgm:pt modelId="{18152188-8853-4A52-90B6-280F1ED863E3}" type="pres">
      <dgm:prSet presAssocID="{4EC38DF7-C0D6-4711-AFB0-1E248B396EE7}" presName="LShape" presStyleLbl="alignNode1" presStyleIdx="4" presStyleCnt="5"/>
      <dgm:spPr/>
    </dgm:pt>
    <dgm:pt modelId="{A919EB44-93A7-4E58-9C19-C89F47A9BA2E}" type="pres">
      <dgm:prSet presAssocID="{4EC38DF7-C0D6-4711-AFB0-1E248B396EE7}" presName="ParentText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50E6CCAB-9DCF-4AE3-A862-D99B6276DEF4}" srcId="{AC729A8B-3E08-497E-BD6C-1E2C9AAFEB34}" destId="{BE2261E3-0764-45E4-96B4-9CEC5E634046}" srcOrd="0" destOrd="0" parTransId="{5B1F90BB-5217-4077-BCF1-5CEC961578F2}" sibTransId="{23731C0B-238E-4B39-B7B9-FC46787EC656}"/>
    <dgm:cxn modelId="{D497BA5A-264B-4B61-9EFB-CF5646F0400C}" type="presOf" srcId="{AC729A8B-3E08-497E-BD6C-1E2C9AAFEB34}" destId="{E215AC6D-FA43-4263-97B3-13572408E600}" srcOrd="0" destOrd="0" presId="urn:microsoft.com/office/officeart/2009/3/layout/StepUpProcess"/>
    <dgm:cxn modelId="{5BCE6037-1E20-41D0-879E-CB8D6F19440D}" type="presOf" srcId="{BE2261E3-0764-45E4-96B4-9CEC5E634046}" destId="{5B4220AF-05EC-4D46-B5C9-07CF058A6FDC}" srcOrd="0" destOrd="0" presId="urn:microsoft.com/office/officeart/2009/3/layout/StepUpProcess"/>
    <dgm:cxn modelId="{AEB812B6-C54B-4BFB-9410-6AF7CE5C0E25}" srcId="{AC729A8B-3E08-497E-BD6C-1E2C9AAFEB34}" destId="{4EC38DF7-C0D6-4711-AFB0-1E248B396EE7}" srcOrd="2" destOrd="0" parTransId="{F5C3A750-157E-49FE-BC16-7B5EC4BE1DB4}" sibTransId="{CB127097-71EF-4D3F-87D7-485818F0799E}"/>
    <dgm:cxn modelId="{F406D9BC-17EC-498E-9089-AAE3C21DD2AE}" type="presOf" srcId="{4EC38DF7-C0D6-4711-AFB0-1E248B396EE7}" destId="{A919EB44-93A7-4E58-9C19-C89F47A9BA2E}" srcOrd="0" destOrd="0" presId="urn:microsoft.com/office/officeart/2009/3/layout/StepUpProcess"/>
    <dgm:cxn modelId="{D288C0FE-2E84-4655-9D40-0CDF6A609619}" srcId="{AC729A8B-3E08-497E-BD6C-1E2C9AAFEB34}" destId="{FD869338-BB79-46FD-99F3-D81A7CA1C356}" srcOrd="1" destOrd="0" parTransId="{160F7A1A-0840-473A-8CEC-1E44B82BCAC9}" sibTransId="{73B4E06A-E794-4089-A3EB-E6E08C1BFAE6}"/>
    <dgm:cxn modelId="{0A621914-D60C-437C-AB55-24266E3432D4}" type="presOf" srcId="{FD869338-BB79-46FD-99F3-D81A7CA1C356}" destId="{542C31B2-3FBF-4AF7-A87A-ED17E6550845}" srcOrd="0" destOrd="0" presId="urn:microsoft.com/office/officeart/2009/3/layout/StepUpProcess"/>
    <dgm:cxn modelId="{A021DA3D-4794-44AC-8296-22808A292C97}" type="presParOf" srcId="{E215AC6D-FA43-4263-97B3-13572408E600}" destId="{2D53850C-8B2C-4FF2-B159-7BBBEF53893E}" srcOrd="0" destOrd="0" presId="urn:microsoft.com/office/officeart/2009/3/layout/StepUpProcess"/>
    <dgm:cxn modelId="{F3F02969-3B1C-416E-AC81-198DBC7F9251}" type="presParOf" srcId="{2D53850C-8B2C-4FF2-B159-7BBBEF53893E}" destId="{056266C0-38CF-4047-A789-5F1BC10186CC}" srcOrd="0" destOrd="0" presId="urn:microsoft.com/office/officeart/2009/3/layout/StepUpProcess"/>
    <dgm:cxn modelId="{A89ED281-2581-4B97-B1D3-DECCC080780E}" type="presParOf" srcId="{2D53850C-8B2C-4FF2-B159-7BBBEF53893E}" destId="{5B4220AF-05EC-4D46-B5C9-07CF058A6FDC}" srcOrd="1" destOrd="0" presId="urn:microsoft.com/office/officeart/2009/3/layout/StepUpProcess"/>
    <dgm:cxn modelId="{2B4BFF37-1AD9-4EA6-9C13-A3CBF5202711}" type="presParOf" srcId="{2D53850C-8B2C-4FF2-B159-7BBBEF53893E}" destId="{C03F1302-034C-4457-B879-C3BAC5757C7C}" srcOrd="2" destOrd="0" presId="urn:microsoft.com/office/officeart/2009/3/layout/StepUpProcess"/>
    <dgm:cxn modelId="{B3D85C55-A3C5-4DF3-B859-E2E94A2F7D24}" type="presParOf" srcId="{E215AC6D-FA43-4263-97B3-13572408E600}" destId="{EC440125-2E9A-4993-A7FA-E9996D99E933}" srcOrd="1" destOrd="0" presId="urn:microsoft.com/office/officeart/2009/3/layout/StepUpProcess"/>
    <dgm:cxn modelId="{75F4BC29-F3E2-4411-A266-F61BD87EBA94}" type="presParOf" srcId="{EC440125-2E9A-4993-A7FA-E9996D99E933}" destId="{83680F0F-1498-42F9-9BCB-DEEE42A5AB4B}" srcOrd="0" destOrd="0" presId="urn:microsoft.com/office/officeart/2009/3/layout/StepUpProcess"/>
    <dgm:cxn modelId="{2E81D804-5D03-43CD-8F50-9CF6ECF8389E}" type="presParOf" srcId="{E215AC6D-FA43-4263-97B3-13572408E600}" destId="{52289541-BF2F-4F8A-9A82-2CEA9E302BC9}" srcOrd="2" destOrd="0" presId="urn:microsoft.com/office/officeart/2009/3/layout/StepUpProcess"/>
    <dgm:cxn modelId="{0887AA87-F4BE-44ED-B788-FB684CFCF4FC}" type="presParOf" srcId="{52289541-BF2F-4F8A-9A82-2CEA9E302BC9}" destId="{7C410EA1-3653-4928-BA50-2E68C5B06F04}" srcOrd="0" destOrd="0" presId="urn:microsoft.com/office/officeart/2009/3/layout/StepUpProcess"/>
    <dgm:cxn modelId="{C3E89EAB-F682-4F25-A9E0-3F32545E35BA}" type="presParOf" srcId="{52289541-BF2F-4F8A-9A82-2CEA9E302BC9}" destId="{542C31B2-3FBF-4AF7-A87A-ED17E6550845}" srcOrd="1" destOrd="0" presId="urn:microsoft.com/office/officeart/2009/3/layout/StepUpProcess"/>
    <dgm:cxn modelId="{3742B2DB-D99A-4C9A-AC9F-B01C0056EDE1}" type="presParOf" srcId="{52289541-BF2F-4F8A-9A82-2CEA9E302BC9}" destId="{33DDB881-6B71-4D41-9F0D-E89F3C6DF48C}" srcOrd="2" destOrd="0" presId="urn:microsoft.com/office/officeart/2009/3/layout/StepUpProcess"/>
    <dgm:cxn modelId="{2EAFE92B-9550-4810-92F7-F9C25C21B9CD}" type="presParOf" srcId="{E215AC6D-FA43-4263-97B3-13572408E600}" destId="{E8AF9AC0-B721-4C7D-B80C-9B4F5D5EC04F}" srcOrd="3" destOrd="0" presId="urn:microsoft.com/office/officeart/2009/3/layout/StepUpProcess"/>
    <dgm:cxn modelId="{662E6A74-8115-4C7F-A07D-83E4A2A717ED}" type="presParOf" srcId="{E8AF9AC0-B721-4C7D-B80C-9B4F5D5EC04F}" destId="{1CEE13C8-F87C-4B4A-9F71-1722A1D934D0}" srcOrd="0" destOrd="0" presId="urn:microsoft.com/office/officeart/2009/3/layout/StepUpProcess"/>
    <dgm:cxn modelId="{02943A88-0FD2-4453-8E8A-4846964B0324}" type="presParOf" srcId="{E215AC6D-FA43-4263-97B3-13572408E600}" destId="{1D60B061-4601-4838-B93B-D143328B933E}" srcOrd="4" destOrd="0" presId="urn:microsoft.com/office/officeart/2009/3/layout/StepUpProcess"/>
    <dgm:cxn modelId="{83A5B034-C9D5-4187-94C9-0204B6B64722}" type="presParOf" srcId="{1D60B061-4601-4838-B93B-D143328B933E}" destId="{18152188-8853-4A52-90B6-280F1ED863E3}" srcOrd="0" destOrd="0" presId="urn:microsoft.com/office/officeart/2009/3/layout/StepUpProcess"/>
    <dgm:cxn modelId="{5CAB0415-4725-46DB-8379-3D44DA8A76ED}" type="presParOf" srcId="{1D60B061-4601-4838-B93B-D143328B933E}" destId="{A919EB44-93A7-4E58-9C19-C89F47A9BA2E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729A8B-3E08-497E-BD6C-1E2C9AAFEB34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BE2261E3-0764-45E4-96B4-9CEC5E634046}">
      <dgm:prSet phldrT="[Tekst]"/>
      <dgm:spPr/>
      <dgm:t>
        <a:bodyPr/>
        <a:lstStyle/>
        <a:p>
          <a:r>
            <a:rPr lang="pl-PL" dirty="0" smtClean="0">
              <a:solidFill>
                <a:schemeClr val="bg1"/>
              </a:solidFill>
            </a:rPr>
            <a:t>Ośrodek Wsparcia dla Kobiet</a:t>
          </a:r>
          <a:endParaRPr lang="pl-PL" dirty="0">
            <a:solidFill>
              <a:schemeClr val="bg1"/>
            </a:solidFill>
          </a:endParaRPr>
        </a:p>
      </dgm:t>
    </dgm:pt>
    <dgm:pt modelId="{5B1F90BB-5217-4077-BCF1-5CEC961578F2}" type="parTrans" cxnId="{50E6CCAB-9DCF-4AE3-A862-D99B6276DEF4}">
      <dgm:prSet/>
      <dgm:spPr/>
      <dgm:t>
        <a:bodyPr/>
        <a:lstStyle/>
        <a:p>
          <a:endParaRPr lang="pl-PL"/>
        </a:p>
      </dgm:t>
    </dgm:pt>
    <dgm:pt modelId="{23731C0B-238E-4B39-B7B9-FC46787EC656}" type="sibTrans" cxnId="{50E6CCAB-9DCF-4AE3-A862-D99B6276DEF4}">
      <dgm:prSet/>
      <dgm:spPr/>
      <dgm:t>
        <a:bodyPr/>
        <a:lstStyle/>
        <a:p>
          <a:endParaRPr lang="pl-PL"/>
        </a:p>
      </dgm:t>
    </dgm:pt>
    <dgm:pt modelId="{FD869338-BB79-46FD-99F3-D81A7CA1C356}">
      <dgm:prSet phldrT="[Tekst]"/>
      <dgm:spPr/>
      <dgm:t>
        <a:bodyPr/>
        <a:lstStyle/>
        <a:p>
          <a:r>
            <a:rPr lang="pl-PL" dirty="0" smtClean="0">
              <a:solidFill>
                <a:srgbClr val="FFFF00"/>
              </a:solidFill>
            </a:rPr>
            <a:t>Mieszkania Readaptacyjne</a:t>
          </a:r>
          <a:endParaRPr lang="pl-PL" dirty="0">
            <a:solidFill>
              <a:srgbClr val="FFFF00"/>
            </a:solidFill>
          </a:endParaRPr>
        </a:p>
      </dgm:t>
    </dgm:pt>
    <dgm:pt modelId="{160F7A1A-0840-473A-8CEC-1E44B82BCAC9}" type="parTrans" cxnId="{D288C0FE-2E84-4655-9D40-0CDF6A609619}">
      <dgm:prSet/>
      <dgm:spPr/>
      <dgm:t>
        <a:bodyPr/>
        <a:lstStyle/>
        <a:p>
          <a:endParaRPr lang="pl-PL"/>
        </a:p>
      </dgm:t>
    </dgm:pt>
    <dgm:pt modelId="{73B4E06A-E794-4089-A3EB-E6E08C1BFAE6}" type="sibTrans" cxnId="{D288C0FE-2E84-4655-9D40-0CDF6A609619}">
      <dgm:prSet/>
      <dgm:spPr/>
      <dgm:t>
        <a:bodyPr/>
        <a:lstStyle/>
        <a:p>
          <a:endParaRPr lang="pl-PL"/>
        </a:p>
      </dgm:t>
    </dgm:pt>
    <dgm:pt modelId="{4EC38DF7-C0D6-4711-AFB0-1E248B396EE7}">
      <dgm:prSet phldrT="[Tekst]"/>
      <dgm:spPr/>
      <dgm:t>
        <a:bodyPr/>
        <a:lstStyle/>
        <a:p>
          <a:r>
            <a:rPr lang="pl-PL" dirty="0" smtClean="0">
              <a:solidFill>
                <a:schemeClr val="bg1"/>
              </a:solidFill>
            </a:rPr>
            <a:t>Usamodzielnienie</a:t>
          </a:r>
          <a:endParaRPr lang="pl-PL" dirty="0">
            <a:solidFill>
              <a:schemeClr val="bg1"/>
            </a:solidFill>
          </a:endParaRPr>
        </a:p>
      </dgm:t>
    </dgm:pt>
    <dgm:pt modelId="{F5C3A750-157E-49FE-BC16-7B5EC4BE1DB4}" type="parTrans" cxnId="{AEB812B6-C54B-4BFB-9410-6AF7CE5C0E25}">
      <dgm:prSet/>
      <dgm:spPr/>
      <dgm:t>
        <a:bodyPr/>
        <a:lstStyle/>
        <a:p>
          <a:endParaRPr lang="pl-PL"/>
        </a:p>
      </dgm:t>
    </dgm:pt>
    <dgm:pt modelId="{CB127097-71EF-4D3F-87D7-485818F0799E}" type="sibTrans" cxnId="{AEB812B6-C54B-4BFB-9410-6AF7CE5C0E25}">
      <dgm:prSet/>
      <dgm:spPr/>
      <dgm:t>
        <a:bodyPr/>
        <a:lstStyle/>
        <a:p>
          <a:endParaRPr lang="pl-PL"/>
        </a:p>
      </dgm:t>
    </dgm:pt>
    <dgm:pt modelId="{E215AC6D-FA43-4263-97B3-13572408E600}" type="pres">
      <dgm:prSet presAssocID="{AC729A8B-3E08-497E-BD6C-1E2C9AAFEB34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pl-PL"/>
        </a:p>
      </dgm:t>
    </dgm:pt>
    <dgm:pt modelId="{2D53850C-8B2C-4FF2-B159-7BBBEF53893E}" type="pres">
      <dgm:prSet presAssocID="{BE2261E3-0764-45E4-96B4-9CEC5E634046}" presName="composite" presStyleCnt="0"/>
      <dgm:spPr/>
    </dgm:pt>
    <dgm:pt modelId="{056266C0-38CF-4047-A789-5F1BC10186CC}" type="pres">
      <dgm:prSet presAssocID="{BE2261E3-0764-45E4-96B4-9CEC5E634046}" presName="LShape" presStyleLbl="alignNode1" presStyleIdx="0" presStyleCnt="5"/>
      <dgm:spPr/>
    </dgm:pt>
    <dgm:pt modelId="{5B4220AF-05EC-4D46-B5C9-07CF058A6FDC}" type="pres">
      <dgm:prSet presAssocID="{BE2261E3-0764-45E4-96B4-9CEC5E634046}" presName="ParentText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C03F1302-034C-4457-B879-C3BAC5757C7C}" type="pres">
      <dgm:prSet presAssocID="{BE2261E3-0764-45E4-96B4-9CEC5E634046}" presName="Triangle" presStyleLbl="alignNode1" presStyleIdx="1" presStyleCnt="5"/>
      <dgm:spPr/>
    </dgm:pt>
    <dgm:pt modelId="{EC440125-2E9A-4993-A7FA-E9996D99E933}" type="pres">
      <dgm:prSet presAssocID="{23731C0B-238E-4B39-B7B9-FC46787EC656}" presName="sibTrans" presStyleCnt="0"/>
      <dgm:spPr/>
    </dgm:pt>
    <dgm:pt modelId="{83680F0F-1498-42F9-9BCB-DEEE42A5AB4B}" type="pres">
      <dgm:prSet presAssocID="{23731C0B-238E-4B39-B7B9-FC46787EC656}" presName="space" presStyleCnt="0"/>
      <dgm:spPr/>
    </dgm:pt>
    <dgm:pt modelId="{52289541-BF2F-4F8A-9A82-2CEA9E302BC9}" type="pres">
      <dgm:prSet presAssocID="{FD869338-BB79-46FD-99F3-D81A7CA1C356}" presName="composite" presStyleCnt="0"/>
      <dgm:spPr/>
    </dgm:pt>
    <dgm:pt modelId="{7C410EA1-3653-4928-BA50-2E68C5B06F04}" type="pres">
      <dgm:prSet presAssocID="{FD869338-BB79-46FD-99F3-D81A7CA1C356}" presName="LShape" presStyleLbl="alignNode1" presStyleIdx="2" presStyleCnt="5"/>
      <dgm:spPr/>
    </dgm:pt>
    <dgm:pt modelId="{542C31B2-3FBF-4AF7-A87A-ED17E6550845}" type="pres">
      <dgm:prSet presAssocID="{FD869338-BB79-46FD-99F3-D81A7CA1C356}" presName="ParentText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33DDB881-6B71-4D41-9F0D-E89F3C6DF48C}" type="pres">
      <dgm:prSet presAssocID="{FD869338-BB79-46FD-99F3-D81A7CA1C356}" presName="Triangle" presStyleLbl="alignNode1" presStyleIdx="3" presStyleCnt="5"/>
      <dgm:spPr/>
    </dgm:pt>
    <dgm:pt modelId="{E8AF9AC0-B721-4C7D-B80C-9B4F5D5EC04F}" type="pres">
      <dgm:prSet presAssocID="{73B4E06A-E794-4089-A3EB-E6E08C1BFAE6}" presName="sibTrans" presStyleCnt="0"/>
      <dgm:spPr/>
    </dgm:pt>
    <dgm:pt modelId="{1CEE13C8-F87C-4B4A-9F71-1722A1D934D0}" type="pres">
      <dgm:prSet presAssocID="{73B4E06A-E794-4089-A3EB-E6E08C1BFAE6}" presName="space" presStyleCnt="0"/>
      <dgm:spPr/>
    </dgm:pt>
    <dgm:pt modelId="{1D60B061-4601-4838-B93B-D143328B933E}" type="pres">
      <dgm:prSet presAssocID="{4EC38DF7-C0D6-4711-AFB0-1E248B396EE7}" presName="composite" presStyleCnt="0"/>
      <dgm:spPr/>
    </dgm:pt>
    <dgm:pt modelId="{18152188-8853-4A52-90B6-280F1ED863E3}" type="pres">
      <dgm:prSet presAssocID="{4EC38DF7-C0D6-4711-AFB0-1E248B396EE7}" presName="LShape" presStyleLbl="alignNode1" presStyleIdx="4" presStyleCnt="5"/>
      <dgm:spPr/>
    </dgm:pt>
    <dgm:pt modelId="{A919EB44-93A7-4E58-9C19-C89F47A9BA2E}" type="pres">
      <dgm:prSet presAssocID="{4EC38DF7-C0D6-4711-AFB0-1E248B396EE7}" presName="ParentText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E46C30E3-A481-48DB-8472-790FF501F322}" type="presOf" srcId="{4EC38DF7-C0D6-4711-AFB0-1E248B396EE7}" destId="{A919EB44-93A7-4E58-9C19-C89F47A9BA2E}" srcOrd="0" destOrd="0" presId="urn:microsoft.com/office/officeart/2009/3/layout/StepUpProcess"/>
    <dgm:cxn modelId="{25C98161-20D0-4EE7-8F30-16A7C0241E4C}" type="presOf" srcId="{FD869338-BB79-46FD-99F3-D81A7CA1C356}" destId="{542C31B2-3FBF-4AF7-A87A-ED17E6550845}" srcOrd="0" destOrd="0" presId="urn:microsoft.com/office/officeart/2009/3/layout/StepUpProcess"/>
    <dgm:cxn modelId="{196917F0-041E-40A7-94B7-C5F702A72F78}" type="presOf" srcId="{BE2261E3-0764-45E4-96B4-9CEC5E634046}" destId="{5B4220AF-05EC-4D46-B5C9-07CF058A6FDC}" srcOrd="0" destOrd="0" presId="urn:microsoft.com/office/officeart/2009/3/layout/StepUpProcess"/>
    <dgm:cxn modelId="{AEB812B6-C54B-4BFB-9410-6AF7CE5C0E25}" srcId="{AC729A8B-3E08-497E-BD6C-1E2C9AAFEB34}" destId="{4EC38DF7-C0D6-4711-AFB0-1E248B396EE7}" srcOrd="2" destOrd="0" parTransId="{F5C3A750-157E-49FE-BC16-7B5EC4BE1DB4}" sibTransId="{CB127097-71EF-4D3F-87D7-485818F0799E}"/>
    <dgm:cxn modelId="{D288C0FE-2E84-4655-9D40-0CDF6A609619}" srcId="{AC729A8B-3E08-497E-BD6C-1E2C9AAFEB34}" destId="{FD869338-BB79-46FD-99F3-D81A7CA1C356}" srcOrd="1" destOrd="0" parTransId="{160F7A1A-0840-473A-8CEC-1E44B82BCAC9}" sibTransId="{73B4E06A-E794-4089-A3EB-E6E08C1BFAE6}"/>
    <dgm:cxn modelId="{50E6CCAB-9DCF-4AE3-A862-D99B6276DEF4}" srcId="{AC729A8B-3E08-497E-BD6C-1E2C9AAFEB34}" destId="{BE2261E3-0764-45E4-96B4-9CEC5E634046}" srcOrd="0" destOrd="0" parTransId="{5B1F90BB-5217-4077-BCF1-5CEC961578F2}" sibTransId="{23731C0B-238E-4B39-B7B9-FC46787EC656}"/>
    <dgm:cxn modelId="{5483AA9D-9957-4AB1-A587-B5C8F85F5AF4}" type="presOf" srcId="{AC729A8B-3E08-497E-BD6C-1E2C9AAFEB34}" destId="{E215AC6D-FA43-4263-97B3-13572408E600}" srcOrd="0" destOrd="0" presId="urn:microsoft.com/office/officeart/2009/3/layout/StepUpProcess"/>
    <dgm:cxn modelId="{2DCB073E-E7DE-4B87-9115-02EBE1CD3A8F}" type="presParOf" srcId="{E215AC6D-FA43-4263-97B3-13572408E600}" destId="{2D53850C-8B2C-4FF2-B159-7BBBEF53893E}" srcOrd="0" destOrd="0" presId="urn:microsoft.com/office/officeart/2009/3/layout/StepUpProcess"/>
    <dgm:cxn modelId="{1312AF08-E00F-4648-BE46-CCADC3DA9BD6}" type="presParOf" srcId="{2D53850C-8B2C-4FF2-B159-7BBBEF53893E}" destId="{056266C0-38CF-4047-A789-5F1BC10186CC}" srcOrd="0" destOrd="0" presId="urn:microsoft.com/office/officeart/2009/3/layout/StepUpProcess"/>
    <dgm:cxn modelId="{D14760E8-ED89-4306-A411-D823D4586341}" type="presParOf" srcId="{2D53850C-8B2C-4FF2-B159-7BBBEF53893E}" destId="{5B4220AF-05EC-4D46-B5C9-07CF058A6FDC}" srcOrd="1" destOrd="0" presId="urn:microsoft.com/office/officeart/2009/3/layout/StepUpProcess"/>
    <dgm:cxn modelId="{E130C4DF-CB9E-4D0F-A2BA-6E436126C065}" type="presParOf" srcId="{2D53850C-8B2C-4FF2-B159-7BBBEF53893E}" destId="{C03F1302-034C-4457-B879-C3BAC5757C7C}" srcOrd="2" destOrd="0" presId="urn:microsoft.com/office/officeart/2009/3/layout/StepUpProcess"/>
    <dgm:cxn modelId="{7F7B47B9-AE03-4D5D-A6D2-B2379A16CC4D}" type="presParOf" srcId="{E215AC6D-FA43-4263-97B3-13572408E600}" destId="{EC440125-2E9A-4993-A7FA-E9996D99E933}" srcOrd="1" destOrd="0" presId="urn:microsoft.com/office/officeart/2009/3/layout/StepUpProcess"/>
    <dgm:cxn modelId="{82A1A6BC-9647-4DE3-A1EF-2065F8286681}" type="presParOf" srcId="{EC440125-2E9A-4993-A7FA-E9996D99E933}" destId="{83680F0F-1498-42F9-9BCB-DEEE42A5AB4B}" srcOrd="0" destOrd="0" presId="urn:microsoft.com/office/officeart/2009/3/layout/StepUpProcess"/>
    <dgm:cxn modelId="{88086561-9ADC-405E-BFE6-F1D84DBCBC98}" type="presParOf" srcId="{E215AC6D-FA43-4263-97B3-13572408E600}" destId="{52289541-BF2F-4F8A-9A82-2CEA9E302BC9}" srcOrd="2" destOrd="0" presId="urn:microsoft.com/office/officeart/2009/3/layout/StepUpProcess"/>
    <dgm:cxn modelId="{A456CAFC-6753-4C00-BF42-75AF66A39138}" type="presParOf" srcId="{52289541-BF2F-4F8A-9A82-2CEA9E302BC9}" destId="{7C410EA1-3653-4928-BA50-2E68C5B06F04}" srcOrd="0" destOrd="0" presId="urn:microsoft.com/office/officeart/2009/3/layout/StepUpProcess"/>
    <dgm:cxn modelId="{D3AB98B7-13BA-457C-86E4-94DF4AD17B3A}" type="presParOf" srcId="{52289541-BF2F-4F8A-9A82-2CEA9E302BC9}" destId="{542C31B2-3FBF-4AF7-A87A-ED17E6550845}" srcOrd="1" destOrd="0" presId="urn:microsoft.com/office/officeart/2009/3/layout/StepUpProcess"/>
    <dgm:cxn modelId="{E3EB2745-4D86-4FBE-91ED-D528E309A228}" type="presParOf" srcId="{52289541-BF2F-4F8A-9A82-2CEA9E302BC9}" destId="{33DDB881-6B71-4D41-9F0D-E89F3C6DF48C}" srcOrd="2" destOrd="0" presId="urn:microsoft.com/office/officeart/2009/3/layout/StepUpProcess"/>
    <dgm:cxn modelId="{B84D1FB7-F54B-4ECB-BD6B-79A2E5672E14}" type="presParOf" srcId="{E215AC6D-FA43-4263-97B3-13572408E600}" destId="{E8AF9AC0-B721-4C7D-B80C-9B4F5D5EC04F}" srcOrd="3" destOrd="0" presId="urn:microsoft.com/office/officeart/2009/3/layout/StepUpProcess"/>
    <dgm:cxn modelId="{2894F4F2-7C39-4B28-A0C4-1590D777DC82}" type="presParOf" srcId="{E8AF9AC0-B721-4C7D-B80C-9B4F5D5EC04F}" destId="{1CEE13C8-F87C-4B4A-9F71-1722A1D934D0}" srcOrd="0" destOrd="0" presId="urn:microsoft.com/office/officeart/2009/3/layout/StepUpProcess"/>
    <dgm:cxn modelId="{BA62163A-1FEF-405F-AC71-FC20EEB2F4B1}" type="presParOf" srcId="{E215AC6D-FA43-4263-97B3-13572408E600}" destId="{1D60B061-4601-4838-B93B-D143328B933E}" srcOrd="4" destOrd="0" presId="urn:microsoft.com/office/officeart/2009/3/layout/StepUpProcess"/>
    <dgm:cxn modelId="{B6420F19-D4DC-4999-A788-F95A47D520EA}" type="presParOf" srcId="{1D60B061-4601-4838-B93B-D143328B933E}" destId="{18152188-8853-4A52-90B6-280F1ED863E3}" srcOrd="0" destOrd="0" presId="urn:microsoft.com/office/officeart/2009/3/layout/StepUpProcess"/>
    <dgm:cxn modelId="{5C3E8699-22FC-4435-8705-3AF709263896}" type="presParOf" srcId="{1D60B061-4601-4838-B93B-D143328B933E}" destId="{A919EB44-93A7-4E58-9C19-C89F47A9BA2E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936F735-C2D5-4EE6-90D5-4EE064E290AC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58EC8C1D-4F50-4159-B5E2-7605355911DB}">
      <dgm:prSet phldrT="[Tekst]"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pl-PL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MIESZKANIA READAPTACYJNE</a:t>
          </a:r>
          <a:endParaRPr lang="pl-PL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5ED74BD-C30D-4504-B022-7D03D940BDA3}" type="parTrans" cxnId="{1CC4B2C2-D903-4DDE-81BB-5785274B33D8}">
      <dgm:prSet/>
      <dgm:spPr/>
      <dgm:t>
        <a:bodyPr/>
        <a:lstStyle/>
        <a:p>
          <a:endParaRPr lang="pl-PL"/>
        </a:p>
      </dgm:t>
    </dgm:pt>
    <dgm:pt modelId="{72E5C049-074D-4796-BEB9-83B689CBC62C}" type="sibTrans" cxnId="{1CC4B2C2-D903-4DDE-81BB-5785274B33D8}">
      <dgm:prSet/>
      <dgm:spPr/>
      <dgm:t>
        <a:bodyPr/>
        <a:lstStyle/>
        <a:p>
          <a:endParaRPr lang="pl-PL"/>
        </a:p>
      </dgm:t>
    </dgm:pt>
    <dgm:pt modelId="{F74F570E-13EC-4B61-87F5-4C985D7C1403}">
      <dgm:prSet phldrT="[Tekst]"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pl-PL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Indywidualne wsparcie terapeutyczne</a:t>
          </a:r>
        </a:p>
      </dgm:t>
    </dgm:pt>
    <dgm:pt modelId="{3E903222-9080-4C4D-B6B5-9BE0CBB8898C}" type="parTrans" cxnId="{C1374675-7369-48FF-B405-584550A32843}">
      <dgm:prSet/>
      <dgm:spPr>
        <a:ln w="19050">
          <a:solidFill>
            <a:schemeClr val="bg1"/>
          </a:solidFill>
        </a:ln>
      </dgm:spPr>
      <dgm:t>
        <a:bodyPr/>
        <a:lstStyle/>
        <a:p>
          <a:endParaRPr lang="pl-PL"/>
        </a:p>
      </dgm:t>
    </dgm:pt>
    <dgm:pt modelId="{1EEFF524-E4DB-475A-8114-F489198C0D22}" type="sibTrans" cxnId="{C1374675-7369-48FF-B405-584550A32843}">
      <dgm:prSet/>
      <dgm:spPr/>
      <dgm:t>
        <a:bodyPr/>
        <a:lstStyle/>
        <a:p>
          <a:endParaRPr lang="pl-PL"/>
        </a:p>
      </dgm:t>
    </dgm:pt>
    <dgm:pt modelId="{895202F2-71F2-4CB7-A3D0-740E971E19D7}">
      <dgm:prSet phldrT="[Tekst]"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pl-PL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Społeczność terapeutyczna</a:t>
          </a:r>
          <a:endParaRPr lang="pl-PL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22FFF81-D69E-47EB-AC20-C1C408EAB604}" type="parTrans" cxnId="{44472FD6-61C7-48EF-A102-7E2875FCA3EC}">
      <dgm:prSet/>
      <dgm:spPr>
        <a:ln w="19050">
          <a:solidFill>
            <a:schemeClr val="bg1"/>
          </a:solidFill>
        </a:ln>
      </dgm:spPr>
      <dgm:t>
        <a:bodyPr/>
        <a:lstStyle/>
        <a:p>
          <a:endParaRPr lang="pl-PL"/>
        </a:p>
      </dgm:t>
    </dgm:pt>
    <dgm:pt modelId="{E8F7611F-8616-4C1F-80B4-3A27DCE4F038}" type="sibTrans" cxnId="{44472FD6-61C7-48EF-A102-7E2875FCA3EC}">
      <dgm:prSet/>
      <dgm:spPr/>
      <dgm:t>
        <a:bodyPr/>
        <a:lstStyle/>
        <a:p>
          <a:endParaRPr lang="pl-PL"/>
        </a:p>
      </dgm:t>
    </dgm:pt>
    <dgm:pt modelId="{FAACA717-8EB3-4ADC-987F-3D799FAC1E3D}" type="pres">
      <dgm:prSet presAssocID="{7936F735-C2D5-4EE6-90D5-4EE064E290A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l-PL"/>
        </a:p>
      </dgm:t>
    </dgm:pt>
    <dgm:pt modelId="{E725E256-878C-4635-B172-543605D311E2}" type="pres">
      <dgm:prSet presAssocID="{58EC8C1D-4F50-4159-B5E2-7605355911DB}" presName="hierRoot1" presStyleCnt="0">
        <dgm:presLayoutVars>
          <dgm:hierBranch val="init"/>
        </dgm:presLayoutVars>
      </dgm:prSet>
      <dgm:spPr/>
    </dgm:pt>
    <dgm:pt modelId="{51DBF970-FBFB-4015-8F62-55816A6D2120}" type="pres">
      <dgm:prSet presAssocID="{58EC8C1D-4F50-4159-B5E2-7605355911DB}" presName="rootComposite1" presStyleCnt="0"/>
      <dgm:spPr/>
    </dgm:pt>
    <dgm:pt modelId="{353E81CC-4D0A-45EC-9DB5-2B33524E51A9}" type="pres">
      <dgm:prSet presAssocID="{58EC8C1D-4F50-4159-B5E2-7605355911DB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C33602B1-68AC-41C9-A5C7-B6F00840ED77}" type="pres">
      <dgm:prSet presAssocID="{58EC8C1D-4F50-4159-B5E2-7605355911DB}" presName="rootConnector1" presStyleLbl="node1" presStyleIdx="0" presStyleCnt="0"/>
      <dgm:spPr/>
      <dgm:t>
        <a:bodyPr/>
        <a:lstStyle/>
        <a:p>
          <a:endParaRPr lang="pl-PL"/>
        </a:p>
      </dgm:t>
    </dgm:pt>
    <dgm:pt modelId="{583581C3-E37F-463D-BA44-3D4565342C87}" type="pres">
      <dgm:prSet presAssocID="{58EC8C1D-4F50-4159-B5E2-7605355911DB}" presName="hierChild2" presStyleCnt="0"/>
      <dgm:spPr/>
    </dgm:pt>
    <dgm:pt modelId="{58A21249-335E-4CE6-B721-B57E3E26E061}" type="pres">
      <dgm:prSet presAssocID="{3E903222-9080-4C4D-B6B5-9BE0CBB8898C}" presName="Name37" presStyleLbl="parChTrans1D2" presStyleIdx="0" presStyleCnt="2"/>
      <dgm:spPr/>
      <dgm:t>
        <a:bodyPr/>
        <a:lstStyle/>
        <a:p>
          <a:endParaRPr lang="pl-PL"/>
        </a:p>
      </dgm:t>
    </dgm:pt>
    <dgm:pt modelId="{666A095A-FBF7-4E26-8EFC-477A90839C86}" type="pres">
      <dgm:prSet presAssocID="{F74F570E-13EC-4B61-87F5-4C985D7C1403}" presName="hierRoot2" presStyleCnt="0">
        <dgm:presLayoutVars>
          <dgm:hierBranch val="init"/>
        </dgm:presLayoutVars>
      </dgm:prSet>
      <dgm:spPr/>
    </dgm:pt>
    <dgm:pt modelId="{75823371-0F96-4B85-B329-ED6DC53BF61C}" type="pres">
      <dgm:prSet presAssocID="{F74F570E-13EC-4B61-87F5-4C985D7C1403}" presName="rootComposite" presStyleCnt="0"/>
      <dgm:spPr/>
    </dgm:pt>
    <dgm:pt modelId="{F48C0A47-115A-4C60-A032-608CCF30DB9C}" type="pres">
      <dgm:prSet presAssocID="{F74F570E-13EC-4B61-87F5-4C985D7C1403}" presName="rootText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5C8477ED-1277-445C-854D-6BB4881E42B2}" type="pres">
      <dgm:prSet presAssocID="{F74F570E-13EC-4B61-87F5-4C985D7C1403}" presName="rootConnector" presStyleLbl="node2" presStyleIdx="0" presStyleCnt="2"/>
      <dgm:spPr/>
      <dgm:t>
        <a:bodyPr/>
        <a:lstStyle/>
        <a:p>
          <a:endParaRPr lang="pl-PL"/>
        </a:p>
      </dgm:t>
    </dgm:pt>
    <dgm:pt modelId="{02492C29-29F5-47B5-B680-222F666FEABF}" type="pres">
      <dgm:prSet presAssocID="{F74F570E-13EC-4B61-87F5-4C985D7C1403}" presName="hierChild4" presStyleCnt="0"/>
      <dgm:spPr/>
    </dgm:pt>
    <dgm:pt modelId="{7BFFD7EA-314B-4E16-AC23-DD1BB5276F8B}" type="pres">
      <dgm:prSet presAssocID="{F74F570E-13EC-4B61-87F5-4C985D7C1403}" presName="hierChild5" presStyleCnt="0"/>
      <dgm:spPr/>
    </dgm:pt>
    <dgm:pt modelId="{36A49F17-208F-4C1A-B335-647B8DC597A1}" type="pres">
      <dgm:prSet presAssocID="{F22FFF81-D69E-47EB-AC20-C1C408EAB604}" presName="Name37" presStyleLbl="parChTrans1D2" presStyleIdx="1" presStyleCnt="2"/>
      <dgm:spPr/>
      <dgm:t>
        <a:bodyPr/>
        <a:lstStyle/>
        <a:p>
          <a:endParaRPr lang="pl-PL"/>
        </a:p>
      </dgm:t>
    </dgm:pt>
    <dgm:pt modelId="{2E24E3F7-B4B4-4F18-87FA-7985093585C9}" type="pres">
      <dgm:prSet presAssocID="{895202F2-71F2-4CB7-A3D0-740E971E19D7}" presName="hierRoot2" presStyleCnt="0">
        <dgm:presLayoutVars>
          <dgm:hierBranch val="init"/>
        </dgm:presLayoutVars>
      </dgm:prSet>
      <dgm:spPr/>
    </dgm:pt>
    <dgm:pt modelId="{78A1CB6C-8AB3-4AB3-85E3-AD2EB6DC1065}" type="pres">
      <dgm:prSet presAssocID="{895202F2-71F2-4CB7-A3D0-740E971E19D7}" presName="rootComposite" presStyleCnt="0"/>
      <dgm:spPr/>
    </dgm:pt>
    <dgm:pt modelId="{70094D93-2697-4EBE-8987-F44D34985EF4}" type="pres">
      <dgm:prSet presAssocID="{895202F2-71F2-4CB7-A3D0-740E971E19D7}" presName="rootText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126BACA7-2543-4F8B-B007-95E20EF7B932}" type="pres">
      <dgm:prSet presAssocID="{895202F2-71F2-4CB7-A3D0-740E971E19D7}" presName="rootConnector" presStyleLbl="node2" presStyleIdx="1" presStyleCnt="2"/>
      <dgm:spPr/>
      <dgm:t>
        <a:bodyPr/>
        <a:lstStyle/>
        <a:p>
          <a:endParaRPr lang="pl-PL"/>
        </a:p>
      </dgm:t>
    </dgm:pt>
    <dgm:pt modelId="{25A047B2-2DE0-45BE-A621-53ED654520CE}" type="pres">
      <dgm:prSet presAssocID="{895202F2-71F2-4CB7-A3D0-740E971E19D7}" presName="hierChild4" presStyleCnt="0"/>
      <dgm:spPr/>
    </dgm:pt>
    <dgm:pt modelId="{D9D0BAA1-6FFE-4114-93DA-5C4AFCDB0EFB}" type="pres">
      <dgm:prSet presAssocID="{895202F2-71F2-4CB7-A3D0-740E971E19D7}" presName="hierChild5" presStyleCnt="0"/>
      <dgm:spPr/>
    </dgm:pt>
    <dgm:pt modelId="{6FC9279F-22B7-4E29-9716-8011C62C6211}" type="pres">
      <dgm:prSet presAssocID="{58EC8C1D-4F50-4159-B5E2-7605355911DB}" presName="hierChild3" presStyleCnt="0"/>
      <dgm:spPr/>
    </dgm:pt>
  </dgm:ptLst>
  <dgm:cxnLst>
    <dgm:cxn modelId="{9E589155-715A-4173-8BE0-0F2F3B61AEF4}" type="presOf" srcId="{895202F2-71F2-4CB7-A3D0-740E971E19D7}" destId="{126BACA7-2543-4F8B-B007-95E20EF7B932}" srcOrd="1" destOrd="0" presId="urn:microsoft.com/office/officeart/2005/8/layout/orgChart1"/>
    <dgm:cxn modelId="{40E470AA-9C91-42BA-B71C-1B903EF2422A}" type="presOf" srcId="{58EC8C1D-4F50-4159-B5E2-7605355911DB}" destId="{C33602B1-68AC-41C9-A5C7-B6F00840ED77}" srcOrd="1" destOrd="0" presId="urn:microsoft.com/office/officeart/2005/8/layout/orgChart1"/>
    <dgm:cxn modelId="{FB7D9D3D-9151-48E7-B6A6-F279104262A7}" type="presOf" srcId="{3E903222-9080-4C4D-B6B5-9BE0CBB8898C}" destId="{58A21249-335E-4CE6-B721-B57E3E26E061}" srcOrd="0" destOrd="0" presId="urn:microsoft.com/office/officeart/2005/8/layout/orgChart1"/>
    <dgm:cxn modelId="{D08E9E54-F107-4B07-85D3-4DE42326C990}" type="presOf" srcId="{895202F2-71F2-4CB7-A3D0-740E971E19D7}" destId="{70094D93-2697-4EBE-8987-F44D34985EF4}" srcOrd="0" destOrd="0" presId="urn:microsoft.com/office/officeart/2005/8/layout/orgChart1"/>
    <dgm:cxn modelId="{23CEF756-7AF5-466B-AA71-287533487155}" type="presOf" srcId="{F22FFF81-D69E-47EB-AC20-C1C408EAB604}" destId="{36A49F17-208F-4C1A-B335-647B8DC597A1}" srcOrd="0" destOrd="0" presId="urn:microsoft.com/office/officeart/2005/8/layout/orgChart1"/>
    <dgm:cxn modelId="{27B830C4-008A-4581-BFD4-C34F130EFB0F}" type="presOf" srcId="{F74F570E-13EC-4B61-87F5-4C985D7C1403}" destId="{5C8477ED-1277-445C-854D-6BB4881E42B2}" srcOrd="1" destOrd="0" presId="urn:microsoft.com/office/officeart/2005/8/layout/orgChart1"/>
    <dgm:cxn modelId="{1CC4B2C2-D903-4DDE-81BB-5785274B33D8}" srcId="{7936F735-C2D5-4EE6-90D5-4EE064E290AC}" destId="{58EC8C1D-4F50-4159-B5E2-7605355911DB}" srcOrd="0" destOrd="0" parTransId="{A5ED74BD-C30D-4504-B022-7D03D940BDA3}" sibTransId="{72E5C049-074D-4796-BEB9-83B689CBC62C}"/>
    <dgm:cxn modelId="{10802DC1-08F8-4412-90F1-5910D345EC88}" type="presOf" srcId="{58EC8C1D-4F50-4159-B5E2-7605355911DB}" destId="{353E81CC-4D0A-45EC-9DB5-2B33524E51A9}" srcOrd="0" destOrd="0" presId="urn:microsoft.com/office/officeart/2005/8/layout/orgChart1"/>
    <dgm:cxn modelId="{C1374675-7369-48FF-B405-584550A32843}" srcId="{58EC8C1D-4F50-4159-B5E2-7605355911DB}" destId="{F74F570E-13EC-4B61-87F5-4C985D7C1403}" srcOrd="0" destOrd="0" parTransId="{3E903222-9080-4C4D-B6B5-9BE0CBB8898C}" sibTransId="{1EEFF524-E4DB-475A-8114-F489198C0D22}"/>
    <dgm:cxn modelId="{44472FD6-61C7-48EF-A102-7E2875FCA3EC}" srcId="{58EC8C1D-4F50-4159-B5E2-7605355911DB}" destId="{895202F2-71F2-4CB7-A3D0-740E971E19D7}" srcOrd="1" destOrd="0" parTransId="{F22FFF81-D69E-47EB-AC20-C1C408EAB604}" sibTransId="{E8F7611F-8616-4C1F-80B4-3A27DCE4F038}"/>
    <dgm:cxn modelId="{FE4E7408-BB59-4003-B915-13F8002B8391}" type="presOf" srcId="{F74F570E-13EC-4B61-87F5-4C985D7C1403}" destId="{F48C0A47-115A-4C60-A032-608CCF30DB9C}" srcOrd="0" destOrd="0" presId="urn:microsoft.com/office/officeart/2005/8/layout/orgChart1"/>
    <dgm:cxn modelId="{E37B7FF2-D2BF-481C-965A-81FB288092A2}" type="presOf" srcId="{7936F735-C2D5-4EE6-90D5-4EE064E290AC}" destId="{FAACA717-8EB3-4ADC-987F-3D799FAC1E3D}" srcOrd="0" destOrd="0" presId="urn:microsoft.com/office/officeart/2005/8/layout/orgChart1"/>
    <dgm:cxn modelId="{DD511C9B-5436-4E5E-A7B4-3E6DEB86E9D8}" type="presParOf" srcId="{FAACA717-8EB3-4ADC-987F-3D799FAC1E3D}" destId="{E725E256-878C-4635-B172-543605D311E2}" srcOrd="0" destOrd="0" presId="urn:microsoft.com/office/officeart/2005/8/layout/orgChart1"/>
    <dgm:cxn modelId="{8EFA7EC9-BCA3-49DA-A2F3-04D64AE3F01F}" type="presParOf" srcId="{E725E256-878C-4635-B172-543605D311E2}" destId="{51DBF970-FBFB-4015-8F62-55816A6D2120}" srcOrd="0" destOrd="0" presId="urn:microsoft.com/office/officeart/2005/8/layout/orgChart1"/>
    <dgm:cxn modelId="{76A46148-EAFD-4426-B64E-3D10FDE180F9}" type="presParOf" srcId="{51DBF970-FBFB-4015-8F62-55816A6D2120}" destId="{353E81CC-4D0A-45EC-9DB5-2B33524E51A9}" srcOrd="0" destOrd="0" presId="urn:microsoft.com/office/officeart/2005/8/layout/orgChart1"/>
    <dgm:cxn modelId="{37C300DD-FE62-41FE-A0FE-A712CAD35CD9}" type="presParOf" srcId="{51DBF970-FBFB-4015-8F62-55816A6D2120}" destId="{C33602B1-68AC-41C9-A5C7-B6F00840ED77}" srcOrd="1" destOrd="0" presId="urn:microsoft.com/office/officeart/2005/8/layout/orgChart1"/>
    <dgm:cxn modelId="{E8AC347F-B078-4E87-8FB3-08F17CA98E0D}" type="presParOf" srcId="{E725E256-878C-4635-B172-543605D311E2}" destId="{583581C3-E37F-463D-BA44-3D4565342C87}" srcOrd="1" destOrd="0" presId="urn:microsoft.com/office/officeart/2005/8/layout/orgChart1"/>
    <dgm:cxn modelId="{EDFFE9F8-AAF2-4B5B-BB12-68BE71657F72}" type="presParOf" srcId="{583581C3-E37F-463D-BA44-3D4565342C87}" destId="{58A21249-335E-4CE6-B721-B57E3E26E061}" srcOrd="0" destOrd="0" presId="urn:microsoft.com/office/officeart/2005/8/layout/orgChart1"/>
    <dgm:cxn modelId="{4DB76421-C637-45F0-A6CB-8CA75F8BEE01}" type="presParOf" srcId="{583581C3-E37F-463D-BA44-3D4565342C87}" destId="{666A095A-FBF7-4E26-8EFC-477A90839C86}" srcOrd="1" destOrd="0" presId="urn:microsoft.com/office/officeart/2005/8/layout/orgChart1"/>
    <dgm:cxn modelId="{59E0D104-C73D-4B9A-BCEB-85C60315902A}" type="presParOf" srcId="{666A095A-FBF7-4E26-8EFC-477A90839C86}" destId="{75823371-0F96-4B85-B329-ED6DC53BF61C}" srcOrd="0" destOrd="0" presId="urn:microsoft.com/office/officeart/2005/8/layout/orgChart1"/>
    <dgm:cxn modelId="{DBC8F88B-31D7-45F3-AEE0-9C40825167DE}" type="presParOf" srcId="{75823371-0F96-4B85-B329-ED6DC53BF61C}" destId="{F48C0A47-115A-4C60-A032-608CCF30DB9C}" srcOrd="0" destOrd="0" presId="urn:microsoft.com/office/officeart/2005/8/layout/orgChart1"/>
    <dgm:cxn modelId="{F03EE221-0CBB-43DF-8062-97BCF5572E56}" type="presParOf" srcId="{75823371-0F96-4B85-B329-ED6DC53BF61C}" destId="{5C8477ED-1277-445C-854D-6BB4881E42B2}" srcOrd="1" destOrd="0" presId="urn:microsoft.com/office/officeart/2005/8/layout/orgChart1"/>
    <dgm:cxn modelId="{67419D6F-5A24-41C8-ACF3-60A679F63669}" type="presParOf" srcId="{666A095A-FBF7-4E26-8EFC-477A90839C86}" destId="{02492C29-29F5-47B5-B680-222F666FEABF}" srcOrd="1" destOrd="0" presId="urn:microsoft.com/office/officeart/2005/8/layout/orgChart1"/>
    <dgm:cxn modelId="{EBC628D4-6477-43A3-98A9-5875A984940A}" type="presParOf" srcId="{666A095A-FBF7-4E26-8EFC-477A90839C86}" destId="{7BFFD7EA-314B-4E16-AC23-DD1BB5276F8B}" srcOrd="2" destOrd="0" presId="urn:microsoft.com/office/officeart/2005/8/layout/orgChart1"/>
    <dgm:cxn modelId="{166B0F7A-5C90-49A7-BA08-F0A8D3C425DF}" type="presParOf" srcId="{583581C3-E37F-463D-BA44-3D4565342C87}" destId="{36A49F17-208F-4C1A-B335-647B8DC597A1}" srcOrd="2" destOrd="0" presId="urn:microsoft.com/office/officeart/2005/8/layout/orgChart1"/>
    <dgm:cxn modelId="{7A2E0ADE-E3C3-42F2-A663-133B2629B8B8}" type="presParOf" srcId="{583581C3-E37F-463D-BA44-3D4565342C87}" destId="{2E24E3F7-B4B4-4F18-87FA-7985093585C9}" srcOrd="3" destOrd="0" presId="urn:microsoft.com/office/officeart/2005/8/layout/orgChart1"/>
    <dgm:cxn modelId="{8E0332EC-447F-4464-B4E6-17478CD95B8B}" type="presParOf" srcId="{2E24E3F7-B4B4-4F18-87FA-7985093585C9}" destId="{78A1CB6C-8AB3-4AB3-85E3-AD2EB6DC1065}" srcOrd="0" destOrd="0" presId="urn:microsoft.com/office/officeart/2005/8/layout/orgChart1"/>
    <dgm:cxn modelId="{5CA59F90-A96E-45F6-8D1C-0C7B911A7B80}" type="presParOf" srcId="{78A1CB6C-8AB3-4AB3-85E3-AD2EB6DC1065}" destId="{70094D93-2697-4EBE-8987-F44D34985EF4}" srcOrd="0" destOrd="0" presId="urn:microsoft.com/office/officeart/2005/8/layout/orgChart1"/>
    <dgm:cxn modelId="{000F98C4-4DDA-4353-9331-D90B4323E34F}" type="presParOf" srcId="{78A1CB6C-8AB3-4AB3-85E3-AD2EB6DC1065}" destId="{126BACA7-2543-4F8B-B007-95E20EF7B932}" srcOrd="1" destOrd="0" presId="urn:microsoft.com/office/officeart/2005/8/layout/orgChart1"/>
    <dgm:cxn modelId="{2319F85E-A26C-4ECF-9605-15B909BC6A25}" type="presParOf" srcId="{2E24E3F7-B4B4-4F18-87FA-7985093585C9}" destId="{25A047B2-2DE0-45BE-A621-53ED654520CE}" srcOrd="1" destOrd="0" presId="urn:microsoft.com/office/officeart/2005/8/layout/orgChart1"/>
    <dgm:cxn modelId="{3E364DB2-90D3-4615-9E44-121A369F6E03}" type="presParOf" srcId="{2E24E3F7-B4B4-4F18-87FA-7985093585C9}" destId="{D9D0BAA1-6FFE-4114-93DA-5C4AFCDB0EFB}" srcOrd="2" destOrd="0" presId="urn:microsoft.com/office/officeart/2005/8/layout/orgChart1"/>
    <dgm:cxn modelId="{11B90748-0210-45C9-9A55-C214A914BAC0}" type="presParOf" srcId="{E725E256-878C-4635-B172-543605D311E2}" destId="{6FC9279F-22B7-4E29-9716-8011C62C6211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C729A8B-3E08-497E-BD6C-1E2C9AAFEB34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BE2261E3-0764-45E4-96B4-9CEC5E634046}">
      <dgm:prSet phldrT="[Tekst]"/>
      <dgm:spPr/>
      <dgm:t>
        <a:bodyPr/>
        <a:lstStyle/>
        <a:p>
          <a:r>
            <a:rPr lang="pl-PL" dirty="0" smtClean="0">
              <a:solidFill>
                <a:schemeClr val="bg1"/>
              </a:solidFill>
            </a:rPr>
            <a:t>Ośrodek Wsparcia dla Kobiet</a:t>
          </a:r>
          <a:endParaRPr lang="pl-PL" dirty="0">
            <a:solidFill>
              <a:schemeClr val="bg1"/>
            </a:solidFill>
          </a:endParaRPr>
        </a:p>
      </dgm:t>
    </dgm:pt>
    <dgm:pt modelId="{5B1F90BB-5217-4077-BCF1-5CEC961578F2}" type="parTrans" cxnId="{50E6CCAB-9DCF-4AE3-A862-D99B6276DEF4}">
      <dgm:prSet/>
      <dgm:spPr/>
      <dgm:t>
        <a:bodyPr/>
        <a:lstStyle/>
        <a:p>
          <a:endParaRPr lang="pl-PL"/>
        </a:p>
      </dgm:t>
    </dgm:pt>
    <dgm:pt modelId="{23731C0B-238E-4B39-B7B9-FC46787EC656}" type="sibTrans" cxnId="{50E6CCAB-9DCF-4AE3-A862-D99B6276DEF4}">
      <dgm:prSet/>
      <dgm:spPr/>
      <dgm:t>
        <a:bodyPr/>
        <a:lstStyle/>
        <a:p>
          <a:endParaRPr lang="pl-PL"/>
        </a:p>
      </dgm:t>
    </dgm:pt>
    <dgm:pt modelId="{FD869338-BB79-46FD-99F3-D81A7CA1C356}">
      <dgm:prSet phldrT="[Tekst]"/>
      <dgm:spPr/>
      <dgm:t>
        <a:bodyPr/>
        <a:lstStyle/>
        <a:p>
          <a:r>
            <a:rPr lang="pl-PL" dirty="0" smtClean="0">
              <a:solidFill>
                <a:schemeClr val="bg1"/>
              </a:solidFill>
            </a:rPr>
            <a:t>Mieszkania Readaptacyjne</a:t>
          </a:r>
          <a:endParaRPr lang="pl-PL" dirty="0">
            <a:solidFill>
              <a:schemeClr val="bg1"/>
            </a:solidFill>
          </a:endParaRPr>
        </a:p>
      </dgm:t>
    </dgm:pt>
    <dgm:pt modelId="{160F7A1A-0840-473A-8CEC-1E44B82BCAC9}" type="parTrans" cxnId="{D288C0FE-2E84-4655-9D40-0CDF6A609619}">
      <dgm:prSet/>
      <dgm:spPr/>
      <dgm:t>
        <a:bodyPr/>
        <a:lstStyle/>
        <a:p>
          <a:endParaRPr lang="pl-PL"/>
        </a:p>
      </dgm:t>
    </dgm:pt>
    <dgm:pt modelId="{73B4E06A-E794-4089-A3EB-E6E08C1BFAE6}" type="sibTrans" cxnId="{D288C0FE-2E84-4655-9D40-0CDF6A609619}">
      <dgm:prSet/>
      <dgm:spPr/>
      <dgm:t>
        <a:bodyPr/>
        <a:lstStyle/>
        <a:p>
          <a:endParaRPr lang="pl-PL"/>
        </a:p>
      </dgm:t>
    </dgm:pt>
    <dgm:pt modelId="{4EC38DF7-C0D6-4711-AFB0-1E248B396EE7}">
      <dgm:prSet phldrT="[Tekst]"/>
      <dgm:spPr/>
      <dgm:t>
        <a:bodyPr/>
        <a:lstStyle/>
        <a:p>
          <a:r>
            <a:rPr lang="pl-PL" dirty="0" smtClean="0">
              <a:solidFill>
                <a:srgbClr val="FFFF00"/>
              </a:solidFill>
            </a:rPr>
            <a:t>Usamodzielnienie</a:t>
          </a:r>
          <a:endParaRPr lang="pl-PL" dirty="0">
            <a:solidFill>
              <a:srgbClr val="FFFF00"/>
            </a:solidFill>
          </a:endParaRPr>
        </a:p>
      </dgm:t>
    </dgm:pt>
    <dgm:pt modelId="{F5C3A750-157E-49FE-BC16-7B5EC4BE1DB4}" type="parTrans" cxnId="{AEB812B6-C54B-4BFB-9410-6AF7CE5C0E25}">
      <dgm:prSet/>
      <dgm:spPr/>
      <dgm:t>
        <a:bodyPr/>
        <a:lstStyle/>
        <a:p>
          <a:endParaRPr lang="pl-PL"/>
        </a:p>
      </dgm:t>
    </dgm:pt>
    <dgm:pt modelId="{CB127097-71EF-4D3F-87D7-485818F0799E}" type="sibTrans" cxnId="{AEB812B6-C54B-4BFB-9410-6AF7CE5C0E25}">
      <dgm:prSet/>
      <dgm:spPr/>
      <dgm:t>
        <a:bodyPr/>
        <a:lstStyle/>
        <a:p>
          <a:endParaRPr lang="pl-PL"/>
        </a:p>
      </dgm:t>
    </dgm:pt>
    <dgm:pt modelId="{E215AC6D-FA43-4263-97B3-13572408E600}" type="pres">
      <dgm:prSet presAssocID="{AC729A8B-3E08-497E-BD6C-1E2C9AAFEB34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pl-PL"/>
        </a:p>
      </dgm:t>
    </dgm:pt>
    <dgm:pt modelId="{2D53850C-8B2C-4FF2-B159-7BBBEF53893E}" type="pres">
      <dgm:prSet presAssocID="{BE2261E3-0764-45E4-96B4-9CEC5E634046}" presName="composite" presStyleCnt="0"/>
      <dgm:spPr/>
    </dgm:pt>
    <dgm:pt modelId="{056266C0-38CF-4047-A789-5F1BC10186CC}" type="pres">
      <dgm:prSet presAssocID="{BE2261E3-0764-45E4-96B4-9CEC5E634046}" presName="LShape" presStyleLbl="alignNode1" presStyleIdx="0" presStyleCnt="5"/>
      <dgm:spPr/>
    </dgm:pt>
    <dgm:pt modelId="{5B4220AF-05EC-4D46-B5C9-07CF058A6FDC}" type="pres">
      <dgm:prSet presAssocID="{BE2261E3-0764-45E4-96B4-9CEC5E634046}" presName="ParentText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C03F1302-034C-4457-B879-C3BAC5757C7C}" type="pres">
      <dgm:prSet presAssocID="{BE2261E3-0764-45E4-96B4-9CEC5E634046}" presName="Triangle" presStyleLbl="alignNode1" presStyleIdx="1" presStyleCnt="5"/>
      <dgm:spPr/>
    </dgm:pt>
    <dgm:pt modelId="{EC440125-2E9A-4993-A7FA-E9996D99E933}" type="pres">
      <dgm:prSet presAssocID="{23731C0B-238E-4B39-B7B9-FC46787EC656}" presName="sibTrans" presStyleCnt="0"/>
      <dgm:spPr/>
    </dgm:pt>
    <dgm:pt modelId="{83680F0F-1498-42F9-9BCB-DEEE42A5AB4B}" type="pres">
      <dgm:prSet presAssocID="{23731C0B-238E-4B39-B7B9-FC46787EC656}" presName="space" presStyleCnt="0"/>
      <dgm:spPr/>
    </dgm:pt>
    <dgm:pt modelId="{52289541-BF2F-4F8A-9A82-2CEA9E302BC9}" type="pres">
      <dgm:prSet presAssocID="{FD869338-BB79-46FD-99F3-D81A7CA1C356}" presName="composite" presStyleCnt="0"/>
      <dgm:spPr/>
    </dgm:pt>
    <dgm:pt modelId="{7C410EA1-3653-4928-BA50-2E68C5B06F04}" type="pres">
      <dgm:prSet presAssocID="{FD869338-BB79-46FD-99F3-D81A7CA1C356}" presName="LShape" presStyleLbl="alignNode1" presStyleIdx="2" presStyleCnt="5"/>
      <dgm:spPr/>
    </dgm:pt>
    <dgm:pt modelId="{542C31B2-3FBF-4AF7-A87A-ED17E6550845}" type="pres">
      <dgm:prSet presAssocID="{FD869338-BB79-46FD-99F3-D81A7CA1C356}" presName="ParentText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33DDB881-6B71-4D41-9F0D-E89F3C6DF48C}" type="pres">
      <dgm:prSet presAssocID="{FD869338-BB79-46FD-99F3-D81A7CA1C356}" presName="Triangle" presStyleLbl="alignNode1" presStyleIdx="3" presStyleCnt="5"/>
      <dgm:spPr/>
    </dgm:pt>
    <dgm:pt modelId="{E8AF9AC0-B721-4C7D-B80C-9B4F5D5EC04F}" type="pres">
      <dgm:prSet presAssocID="{73B4E06A-E794-4089-A3EB-E6E08C1BFAE6}" presName="sibTrans" presStyleCnt="0"/>
      <dgm:spPr/>
    </dgm:pt>
    <dgm:pt modelId="{1CEE13C8-F87C-4B4A-9F71-1722A1D934D0}" type="pres">
      <dgm:prSet presAssocID="{73B4E06A-E794-4089-A3EB-E6E08C1BFAE6}" presName="space" presStyleCnt="0"/>
      <dgm:spPr/>
    </dgm:pt>
    <dgm:pt modelId="{1D60B061-4601-4838-B93B-D143328B933E}" type="pres">
      <dgm:prSet presAssocID="{4EC38DF7-C0D6-4711-AFB0-1E248B396EE7}" presName="composite" presStyleCnt="0"/>
      <dgm:spPr/>
    </dgm:pt>
    <dgm:pt modelId="{18152188-8853-4A52-90B6-280F1ED863E3}" type="pres">
      <dgm:prSet presAssocID="{4EC38DF7-C0D6-4711-AFB0-1E248B396EE7}" presName="LShape" presStyleLbl="alignNode1" presStyleIdx="4" presStyleCnt="5"/>
      <dgm:spPr/>
    </dgm:pt>
    <dgm:pt modelId="{A919EB44-93A7-4E58-9C19-C89F47A9BA2E}" type="pres">
      <dgm:prSet presAssocID="{4EC38DF7-C0D6-4711-AFB0-1E248B396EE7}" presName="ParentText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50E6CCAB-9DCF-4AE3-A862-D99B6276DEF4}" srcId="{AC729A8B-3E08-497E-BD6C-1E2C9AAFEB34}" destId="{BE2261E3-0764-45E4-96B4-9CEC5E634046}" srcOrd="0" destOrd="0" parTransId="{5B1F90BB-5217-4077-BCF1-5CEC961578F2}" sibTransId="{23731C0B-238E-4B39-B7B9-FC46787EC656}"/>
    <dgm:cxn modelId="{AEB812B6-C54B-4BFB-9410-6AF7CE5C0E25}" srcId="{AC729A8B-3E08-497E-BD6C-1E2C9AAFEB34}" destId="{4EC38DF7-C0D6-4711-AFB0-1E248B396EE7}" srcOrd="2" destOrd="0" parTransId="{F5C3A750-157E-49FE-BC16-7B5EC4BE1DB4}" sibTransId="{CB127097-71EF-4D3F-87D7-485818F0799E}"/>
    <dgm:cxn modelId="{B0230CBA-F4CD-4A2C-B6E9-968E9649E18C}" type="presOf" srcId="{4EC38DF7-C0D6-4711-AFB0-1E248B396EE7}" destId="{A919EB44-93A7-4E58-9C19-C89F47A9BA2E}" srcOrd="0" destOrd="0" presId="urn:microsoft.com/office/officeart/2009/3/layout/StepUpProcess"/>
    <dgm:cxn modelId="{86B33150-4BC9-4C94-825C-D325521D1C8C}" type="presOf" srcId="{FD869338-BB79-46FD-99F3-D81A7CA1C356}" destId="{542C31B2-3FBF-4AF7-A87A-ED17E6550845}" srcOrd="0" destOrd="0" presId="urn:microsoft.com/office/officeart/2009/3/layout/StepUpProcess"/>
    <dgm:cxn modelId="{D288C0FE-2E84-4655-9D40-0CDF6A609619}" srcId="{AC729A8B-3E08-497E-BD6C-1E2C9AAFEB34}" destId="{FD869338-BB79-46FD-99F3-D81A7CA1C356}" srcOrd="1" destOrd="0" parTransId="{160F7A1A-0840-473A-8CEC-1E44B82BCAC9}" sibTransId="{73B4E06A-E794-4089-A3EB-E6E08C1BFAE6}"/>
    <dgm:cxn modelId="{472D3708-DE57-42E8-842B-C74A52705FDC}" type="presOf" srcId="{AC729A8B-3E08-497E-BD6C-1E2C9AAFEB34}" destId="{E215AC6D-FA43-4263-97B3-13572408E600}" srcOrd="0" destOrd="0" presId="urn:microsoft.com/office/officeart/2009/3/layout/StepUpProcess"/>
    <dgm:cxn modelId="{E3E93851-7251-4261-AEE8-13A82B54AB76}" type="presOf" srcId="{BE2261E3-0764-45E4-96B4-9CEC5E634046}" destId="{5B4220AF-05EC-4D46-B5C9-07CF058A6FDC}" srcOrd="0" destOrd="0" presId="urn:microsoft.com/office/officeart/2009/3/layout/StepUpProcess"/>
    <dgm:cxn modelId="{F560C8F0-9C27-43CB-8528-0C1CBCD20D75}" type="presParOf" srcId="{E215AC6D-FA43-4263-97B3-13572408E600}" destId="{2D53850C-8B2C-4FF2-B159-7BBBEF53893E}" srcOrd="0" destOrd="0" presId="urn:microsoft.com/office/officeart/2009/3/layout/StepUpProcess"/>
    <dgm:cxn modelId="{BAD61B1E-922C-40F4-8404-BCC38265DF3B}" type="presParOf" srcId="{2D53850C-8B2C-4FF2-B159-7BBBEF53893E}" destId="{056266C0-38CF-4047-A789-5F1BC10186CC}" srcOrd="0" destOrd="0" presId="urn:microsoft.com/office/officeart/2009/3/layout/StepUpProcess"/>
    <dgm:cxn modelId="{685622C3-94CF-478C-B20E-98E9FDFE3E6F}" type="presParOf" srcId="{2D53850C-8B2C-4FF2-B159-7BBBEF53893E}" destId="{5B4220AF-05EC-4D46-B5C9-07CF058A6FDC}" srcOrd="1" destOrd="0" presId="urn:microsoft.com/office/officeart/2009/3/layout/StepUpProcess"/>
    <dgm:cxn modelId="{CE29E2E2-449B-4AE3-94F2-F550B7E09566}" type="presParOf" srcId="{2D53850C-8B2C-4FF2-B159-7BBBEF53893E}" destId="{C03F1302-034C-4457-B879-C3BAC5757C7C}" srcOrd="2" destOrd="0" presId="urn:microsoft.com/office/officeart/2009/3/layout/StepUpProcess"/>
    <dgm:cxn modelId="{32DB77B3-C4C3-4910-AC64-71D83E55F425}" type="presParOf" srcId="{E215AC6D-FA43-4263-97B3-13572408E600}" destId="{EC440125-2E9A-4993-A7FA-E9996D99E933}" srcOrd="1" destOrd="0" presId="urn:microsoft.com/office/officeart/2009/3/layout/StepUpProcess"/>
    <dgm:cxn modelId="{4260400A-35F3-45A7-A6F0-9595AA5C3826}" type="presParOf" srcId="{EC440125-2E9A-4993-A7FA-E9996D99E933}" destId="{83680F0F-1498-42F9-9BCB-DEEE42A5AB4B}" srcOrd="0" destOrd="0" presId="urn:microsoft.com/office/officeart/2009/3/layout/StepUpProcess"/>
    <dgm:cxn modelId="{E13D9317-AA8F-408C-A274-174D6925C54B}" type="presParOf" srcId="{E215AC6D-FA43-4263-97B3-13572408E600}" destId="{52289541-BF2F-4F8A-9A82-2CEA9E302BC9}" srcOrd="2" destOrd="0" presId="urn:microsoft.com/office/officeart/2009/3/layout/StepUpProcess"/>
    <dgm:cxn modelId="{849AA85D-488B-4ED5-BD06-33F4A75587E6}" type="presParOf" srcId="{52289541-BF2F-4F8A-9A82-2CEA9E302BC9}" destId="{7C410EA1-3653-4928-BA50-2E68C5B06F04}" srcOrd="0" destOrd="0" presId="urn:microsoft.com/office/officeart/2009/3/layout/StepUpProcess"/>
    <dgm:cxn modelId="{FDA1E10E-7D1F-4B31-AB11-E2D9B168A564}" type="presParOf" srcId="{52289541-BF2F-4F8A-9A82-2CEA9E302BC9}" destId="{542C31B2-3FBF-4AF7-A87A-ED17E6550845}" srcOrd="1" destOrd="0" presId="urn:microsoft.com/office/officeart/2009/3/layout/StepUpProcess"/>
    <dgm:cxn modelId="{B011BF94-6A70-4ECA-8D37-43890AA1F2B7}" type="presParOf" srcId="{52289541-BF2F-4F8A-9A82-2CEA9E302BC9}" destId="{33DDB881-6B71-4D41-9F0D-E89F3C6DF48C}" srcOrd="2" destOrd="0" presId="urn:microsoft.com/office/officeart/2009/3/layout/StepUpProcess"/>
    <dgm:cxn modelId="{1EC55E7A-8FCF-437B-9969-58266597F047}" type="presParOf" srcId="{E215AC6D-FA43-4263-97B3-13572408E600}" destId="{E8AF9AC0-B721-4C7D-B80C-9B4F5D5EC04F}" srcOrd="3" destOrd="0" presId="urn:microsoft.com/office/officeart/2009/3/layout/StepUpProcess"/>
    <dgm:cxn modelId="{D8E3E41B-B702-4D13-A5C7-4D79A4F50E1B}" type="presParOf" srcId="{E8AF9AC0-B721-4C7D-B80C-9B4F5D5EC04F}" destId="{1CEE13C8-F87C-4B4A-9F71-1722A1D934D0}" srcOrd="0" destOrd="0" presId="urn:microsoft.com/office/officeart/2009/3/layout/StepUpProcess"/>
    <dgm:cxn modelId="{3F6D3B5D-C27C-44EA-8593-8840E5DD389F}" type="presParOf" srcId="{E215AC6D-FA43-4263-97B3-13572408E600}" destId="{1D60B061-4601-4838-B93B-D143328B933E}" srcOrd="4" destOrd="0" presId="urn:microsoft.com/office/officeart/2009/3/layout/StepUpProcess"/>
    <dgm:cxn modelId="{3BADF4DC-2E77-4EE1-9150-06AC2813403D}" type="presParOf" srcId="{1D60B061-4601-4838-B93B-D143328B933E}" destId="{18152188-8853-4A52-90B6-280F1ED863E3}" srcOrd="0" destOrd="0" presId="urn:microsoft.com/office/officeart/2009/3/layout/StepUpProcess"/>
    <dgm:cxn modelId="{8819F657-9B01-4CAA-98C1-5E033AF52E12}" type="presParOf" srcId="{1D60B061-4601-4838-B93B-D143328B933E}" destId="{A919EB44-93A7-4E58-9C19-C89F47A9BA2E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648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648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648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18EE3288-A5B6-4A2E-8CDE-BE1DC16171A1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4623035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E12DF34D-FD93-453E-8E7A-01822ACF200C}" type="datetimeFigureOut">
              <a:rPr lang="pl-PL"/>
              <a:pPr>
                <a:defRPr/>
              </a:pPr>
              <a:t>2016-06-14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smtClean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F1EEE890-429D-4E77-B685-51FE7D6663A4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7941064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1571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E82FCD7-CF43-40C4-998F-CD7455DCCDBC}" type="slidenum">
              <a:rPr lang="pl-PL" altLang="pl-PL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pl-PL" altLang="pl-PL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6682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776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1776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68203AD-12EB-4421-BC46-2F26D4F0114F}" type="slidenum">
              <a:rPr lang="pl-PL" altLang="pl-PL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</a:t>
            </a:fld>
            <a:endParaRPr lang="pl-PL" altLang="pl-PL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04495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981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19812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0C8D70C-932F-4456-A9BC-45069D2F4850}" type="slidenum">
              <a:rPr lang="pl-PL" altLang="pl-PL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</a:t>
            </a:fld>
            <a:endParaRPr lang="pl-PL" altLang="pl-PL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76238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185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2186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A717D38E-C5E0-4491-BDC6-727230833A29}" type="slidenum">
              <a:rPr lang="pl-PL" altLang="pl-PL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6</a:t>
            </a:fld>
            <a:endParaRPr lang="pl-PL" altLang="pl-PL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21069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595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2595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714F54F-2D0E-4DAD-85C7-AB847CEF9C74}" type="slidenum">
              <a:rPr lang="pl-PL" altLang="pl-PL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9</a:t>
            </a:fld>
            <a:endParaRPr lang="pl-PL" altLang="pl-PL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92806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233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4234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7109D41-A008-44E2-8089-F1DB4A24FDEC}" type="slidenum">
              <a:rPr lang="pl-PL" altLang="pl-PL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19</a:t>
            </a:fld>
            <a:endParaRPr lang="pl-PL" altLang="pl-PL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27933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0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5360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9F88F85-033C-453A-9F20-37DD262C1463}" type="slidenum">
              <a:rPr lang="pl-PL" altLang="pl-PL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27</a:t>
            </a:fld>
            <a:endParaRPr lang="pl-PL" altLang="pl-PL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78290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20BDF7-AF3E-45A1-BB21-99C98CFC87CD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272902733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1E3DEC-29C9-42CE-8B58-20879AA554AF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502147828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215F3E-2C58-49AB-9594-8917422CD72C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823657532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0914EF-ECCD-4A09-B0C7-F6A1CFCB1606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645159513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D0EE62-0CC0-46F7-84EA-E5DF9DFAB62B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779108058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33D7DE-8AF1-4904-BFF8-55252E74577A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496701081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8F3370-39B6-4FDF-A9BD-C40104B092F1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404567719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C2DE7E-389F-40FA-97D8-D292690B30C0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4156463067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D88D93-C5FD-4EA5-8F6D-7CA1D30E2373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474068085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CB37A3-7CEF-44AF-BC05-8F4751A2DC2F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03468514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1B60CC-1BA1-4906-B6F8-FFEFF9E12D35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4024593779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F12D91B-664A-4440-84CD-BF53984A79C4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09261BA-2BBA-492D-814D-33F84BF1E41D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815792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4D9FC9BD-9F2D-486F-AF75-67021210B29D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112B4C5-A061-40F7-8DB5-9B0463B262FA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2550145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0D093D5-1CAC-47DC-8B49-411E84C98CFF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227FDF9-D61C-4316-8B7C-0AA67575CF0E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1823311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AFE7FBA-C5EC-4B55-AB44-8F7A421708E5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562DE6A-0E00-42E6-9C14-3F48CA4911D6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5819801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E53142B-DED6-4534-A540-E010F0E8AA55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193DDBC-E8EB-4B64-AF21-E3D217C3D4C9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2978709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72D6C24-9CF2-457A-9020-DD620ABDB667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79D69A0-615B-462E-9B6E-82FBEB79AE61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33351204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5E12E8D-C198-414D-AFAF-A0742F67C421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E5DEA13-0AE7-491F-BFDD-284E60B029FD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5929002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AC40E70-A004-4F54-BA97-7117120CC357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0D1934F-0FF9-4DA6-87B5-22231D343C2C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63617145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pl-PL" noProof="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332E6D9-45E8-49C9-B3A0-23A1A7A43C43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39545FCA-572D-4427-95B9-D2D41AD1C8ED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2341920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E452F1B-79D3-4337-AC6C-F785B321A2BF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B9D15FE-C343-4F1A-941B-0419B37FAF40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9779246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D594AFB-8663-4952-A668-0B86C023506D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43689FF-FD38-465E-A65B-844A7B8D4144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28756204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C90738F-08C5-4C5E-A6E7-A233263E9518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BB8653C-5026-4FB9-93C8-F2E656624AB9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31937651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4F7CE407-EC9A-4E9C-9A0F-25EB0CDFAF1C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6ABB1E4-AD1B-4E15-8502-C54AA1D42960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87841675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3CB00BFA-366A-4F4D-9461-2FFA8092C801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4351FEA-F8BA-4431-AB25-D0819D1B82BF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29332101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598A9C-FF5A-4734-95D4-F94BE485E94F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7BB25A2-2C06-47B1-A210-F5969F89E184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0102616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9134169-AECC-43E4-A565-8BDE68D8E6A4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EC505C6-6EE9-41A8-9FE2-53EE5452C043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3388845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7F10984-CF3D-4935-9680-0C6F6132D508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AC433A5-0356-4995-8BA3-06AC3040914A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27201407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3C700DB-0A1D-4273-8FE5-1100B47F19CC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278EB91-CC79-45C1-9EDA-D486BAFED6D1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07436974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4994EB2-CDC4-42D6-9C21-0DCCABDA84B4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28527D9-CDD3-48C1-AF76-1F96AB71B584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09529946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pl-PL" noProof="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04EAA11-19FA-47B7-9B3A-9C33F896F3D0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B36D33B-F9D0-4CC2-A9C3-5EAB0B9FB584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35293768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A9A1CA0-9FEE-4CB1-9D3B-3C6E0A98F0DD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DECE6F7-58D5-4263-BB8D-E13936CBE7F2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94812103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EC62447-72BA-48C9-8560-0FEB5B050672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5DCB47B-96ED-40D3-BCF3-8289DE49FAE7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28282146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263A41B-0AD6-499F-A46A-7A1878D99F42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3FE6431B-4137-463E-A38E-8597813F2F64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03856250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4717839E-123E-4B80-B4E2-21F300B9331F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0022741-70A8-4965-B001-277ABE648885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90695697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64913B5-7EC5-4094-9208-307F3106A743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416AB3B-82D6-4916-9F10-94F222B933A0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87484731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CAA0C4A-0BFC-4437-A97D-A93FBA45B7C1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C6FD5E7-8A28-41D6-964A-3E50ACDF02B2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86709667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65DCF23-4125-4CF4-A333-A5812C779FAA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B43A20D-35A8-4C4B-9EFE-F691E34E79D2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00401281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FCB2154-2B93-447C-9AE2-B6D0520B14A0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3F4EB3D1-8289-424B-A05C-4CDD5DF989F2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15137648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7715999-CFE4-406E-B4B0-ECAA8AD2B6BA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129C74B-A74E-431B-8178-896A3A82952E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71660895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765F0AA-809C-441A-8435-D0681A8EC0CC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BF06B3E-BF7A-413D-B457-E381CDD920C5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6419944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pl-PL" noProof="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C01B530-E7F0-4228-BE80-584EBCF4041C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9CE8681-C9F7-4136-BF5D-7458E2A9F511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30585058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ADADCC5-C826-4F7D-9BE8-0DBDF9342A4F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4E52FC7-5DCE-4F02-A7CC-F90950DAED7E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8050730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F88CF72-CF1E-4BDC-8776-05F4AFCCAF8C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3B75FCC1-4859-460E-9378-6FB54661D218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25908932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AF3687C-DBD9-423E-8ABA-63E234BF1E02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3366226-834B-43FB-A2F5-1722B04E264A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96493357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6A1929F-958F-42AA-AA30-6C60FFE88C50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900B8AE-148F-431B-88EA-D549ACD2C0D2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36422117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922F28A-3E97-40B2-A195-A6DF38C170A7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72B4630-F0DF-427C-BA81-DB1150CCB116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55342945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5D12B72-BF7A-42F8-888E-7EFAB20D50A8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2206C83-D08E-4BB2-99ED-6353990596F6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55492805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B094678-F37D-474C-B456-6949941D2C9B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4BEE4F7-A07A-48DE-A604-60D1BC03B053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94107746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78A54F1-2162-4ABF-BA74-E1395D19D9CC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4C0C8AFE-1079-4C0F-A2E8-9B08C768CE15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27674704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E76C2CC-7A69-4924-8BE3-D1225438C08B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0834DB2-6B8C-4855-837A-F1CD2F678640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53114202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2524D18-8417-40AE-B1E5-A86A57157466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6440C5F-2201-41B7-9993-7D9A56904B03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51411789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pl-PL" noProof="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7B70FBA-701D-4577-8469-49A6C46E7870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9F92762-D9C1-4BD4-9B81-4E20A8ADA2E6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48126286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0586812-E3BD-4434-8B89-6811F9B82DE4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3E1C19D4-364E-4105-80CE-821F7DA74D23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35661697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2C511E3-F70A-4046-8539-C6F766B54DC6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76DC878-7A17-4F57-BC53-62A9A26A0C32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03525554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596314B-DA2B-416B-95FD-6F9EBA77AD21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73162B8-965F-4DF1-AE53-E56E192A6D51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81824615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696A50C-A45B-4566-ABEA-63D30DC5B60D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5C98028-CCE2-4FB3-8ADC-E95E704852D3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52211998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82DA11F-9978-43C1-A7C5-FE9A2EF0D3CD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ECB0CB7-72C8-43B3-8D22-4DC8ED41FF7F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53376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4CB548A-EDE4-4FAB-A6EC-7DBB4F5F7D07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E5818D8-F6F8-447C-AAE1-57A8CDD31BA8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32930173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CBD1C91-C6A1-4368-9390-AB131E5417B6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B83DD60-CC19-45FD-9850-B1A7DF6C528E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3319911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3F68D1CA-521E-46E7-8FF7-6FC1978BC82D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F970D04-4DF4-4485-BBDE-6AD6885FBE70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75192384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BA2868E-B680-41A5-B134-32436254CA25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5BFDC4B-4D35-4056-93C6-74B0C6806F06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60910392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EBB0FF4-9DA8-4713-8105-4C61B2774E59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2D77319-AC9F-4354-BAC4-B1E306C1D7F7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94063592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pl-PL" noProof="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64C4EC7-38CD-4770-9EB6-31E2EC4D8051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391B25B-29DC-4CE4-8E51-C816455BF687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7116428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CBDBA0E-7D27-4511-B5BD-727626FDF67B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BDF5628-88EF-4675-9959-2BF66CD9A76A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604192641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DE41068-75DC-451F-9DE6-6119ED4ED451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ECA6EF2-5338-445B-88E8-C7CB9D2F05AA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67294824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D1E5C07-291E-409B-BD96-9E725CB5FF15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AC69878-A318-49B8-A471-A4A880775EBC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062924852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5583216-C2CE-4A98-BA2A-9D920DABF36B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4070BB0-C7B9-4FA7-BA3F-18F4D2E06343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053846215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A385D59-F15D-4A90-B87C-29843459D5B5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A0FBA2C-2246-430D-ABD1-C4806E255B93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438991867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1E6249C-41FB-4C28-96A2-D00D7D0856EA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93040FD-7003-4C94-8BE9-B7C066A18608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20010572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4F169016-797F-46F2-8996-1E9404AE54B0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FDB49EF-FE08-4143-9E41-1117C977823F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42340805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B8F5951-593D-4628-8BA3-E62498A13136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8C175CF-9FA6-421E-8242-A1256659A32C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014321297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2DABECB-7B77-4169-92E7-6B78C151BB58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13BB792-3830-4F2B-A762-18A8E8B9924E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676609761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233D3E3-F28C-49A7-A2A4-2F378108A4D4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C1F6E14-1E71-4CB7-8C3C-F897842AB966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298419911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pl-PL" noProof="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BDBC586-B7DC-4712-BE67-10F5D6A458F8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3A6019A-DF65-4DA5-98AA-53E221314EA2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164470671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84CE2D3-4A03-49E4-9C83-9D8077221E81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4F78C3D-724A-44A0-B88A-ABA3BD662931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77297764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94E8EBB-815D-4DFC-8A28-06BB256E1C59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451067AA-E38C-4BC9-8127-81E8CA1A31D0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129941572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55A417C-CC4F-44B6-9C06-37B795D34F17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42BC389F-9347-494F-B6DB-F47A5A07C2E4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383460682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63ADAC9-D20C-41EA-B611-EAA80605EFCA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420289E-C807-4526-B1C9-7DF6315223DB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210457175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D6545D5-1C0D-4BB1-B359-D3FA64E4967F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674CFF4-8BB3-4A86-9B72-9AA52CF815A0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310674152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1AFF063-3DB9-44AB-8CCA-71D32BFB7BAD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2AAECD7-5C31-42F1-9FDD-DABDF6E45ADA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578101242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30D923D-EB49-42F7-AC60-117CB7BC5FD3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50CC674-E709-4D49-BC17-9704133DA54A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532812575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64C4FD1-C98A-4F94-AF63-BF98D8A8F5DE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E5E2865-4E53-432E-8EEA-A54FA56768AE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307332605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DE3CBC2-A97E-4956-86A5-428BFB55E025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3266B166-6B5C-49C2-934F-390712CF6750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464550532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36E757AC-A931-4E69-BDF3-42DF3F967074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AF4654C-D0D5-475D-B9A6-01594B5856A8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793007713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pl-PL" noProof="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5059D33-4CFE-4A8A-843A-4BE08AA48582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D8D2882-A9C4-4DE4-B857-A4F1130D3AE5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334764465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36E3E05-8218-453D-A4F9-BE9B6FD3C372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213B854-205B-48D4-9FF8-9708ED7C202C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650528812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3751E45-68CB-436A-9F44-F9D8C93906AB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1EAF366-6E1D-44F1-AA25-58D6D75C93C5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534185750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1815B-9172-433F-BC5F-B047B474C2A4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2016-06-14</a:t>
            </a:fld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24EFB-5365-4FEA-B6BE-323BBE21B5A9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3910789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1815B-9172-433F-BC5F-B047B474C2A4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2016-06-14</a:t>
            </a:fld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24EFB-5365-4FEA-B6BE-323BBE21B5A9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4229878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1815B-9172-433F-BC5F-B047B474C2A4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2016-06-14</a:t>
            </a:fld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24EFB-5365-4FEA-B6BE-323BBE21B5A9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95001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1815B-9172-433F-BC5F-B047B474C2A4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2016-06-14</a:t>
            </a:fld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24EFB-5365-4FEA-B6BE-323BBE21B5A9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9736934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1815B-9172-433F-BC5F-B047B474C2A4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2016-06-14</a:t>
            </a:fld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24EFB-5365-4FEA-B6BE-323BBE21B5A9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8467125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1815B-9172-433F-BC5F-B047B474C2A4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2016-06-14</a:t>
            </a:fld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24EFB-5365-4FEA-B6BE-323BBE21B5A9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5110509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1815B-9172-433F-BC5F-B047B474C2A4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2016-06-14</a:t>
            </a:fld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24EFB-5365-4FEA-B6BE-323BBE21B5A9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9881870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1815B-9172-433F-BC5F-B047B474C2A4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2016-06-14</a:t>
            </a:fld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24EFB-5365-4FEA-B6BE-323BBE21B5A9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235060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1815B-9172-433F-BC5F-B047B474C2A4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2016-06-14</a:t>
            </a:fld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24EFB-5365-4FEA-B6BE-323BBE21B5A9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291713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1815B-9172-433F-BC5F-B047B474C2A4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2016-06-14</a:t>
            </a:fld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24EFB-5365-4FEA-B6BE-323BBE21B5A9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2063317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1815B-9172-433F-BC5F-B047B474C2A4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2016-06-14</a:t>
            </a:fld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24EFB-5365-4FEA-B6BE-323BBE21B5A9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9515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8000"/>
            </a:gs>
            <a:gs pos="50000">
              <a:srgbClr val="00CC00"/>
            </a:gs>
            <a:gs pos="100000">
              <a:srgbClr val="008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 wzorca tytułu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809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09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09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BE3719C1-BF52-40D7-9BF1-736E3842B290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0" r:id="rId1"/>
    <p:sldLayoutId id="2147483951" r:id="rId2"/>
    <p:sldLayoutId id="2147483952" r:id="rId3"/>
    <p:sldLayoutId id="2147483953" r:id="rId4"/>
    <p:sldLayoutId id="2147483954" r:id="rId5"/>
    <p:sldLayoutId id="2147483955" r:id="rId6"/>
    <p:sldLayoutId id="2147483956" r:id="rId7"/>
    <p:sldLayoutId id="2147483957" r:id="rId8"/>
    <p:sldLayoutId id="2147483958" r:id="rId9"/>
    <p:sldLayoutId id="2147483959" r:id="rId10"/>
    <p:sldLayoutId id="2147483960" r:id="rId11"/>
  </p:sldLayoutIdLst>
  <p:transition spd="med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8000"/>
            </a:gs>
            <a:gs pos="50000">
              <a:srgbClr val="00CC00"/>
            </a:gs>
            <a:gs pos="100000">
              <a:srgbClr val="008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defRPr>
            </a:lvl1pPr>
          </a:lstStyle>
          <a:p>
            <a:pPr>
              <a:defRPr/>
            </a:pPr>
            <a:fld id="{2CD58A02-9FB7-4CE2-9B85-4FC00A0CDE2F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 dirty="0">
                <a:solidFill>
                  <a:prstClr val="black">
                    <a:tint val="75000"/>
                  </a:prstClr>
                </a:solidFill>
                <a:latin typeface="Calibri" panose="020F0502020204030204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defRPr>
            </a:lvl1pPr>
          </a:lstStyle>
          <a:p>
            <a:pPr>
              <a:defRPr/>
            </a:pPr>
            <a:fld id="{88AF35DE-4188-4C27-990A-E5D1AF90284F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8000"/>
            </a:gs>
            <a:gs pos="50000">
              <a:srgbClr val="00CC00"/>
            </a:gs>
            <a:gs pos="100000">
              <a:srgbClr val="008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defRPr>
            </a:lvl1pPr>
          </a:lstStyle>
          <a:p>
            <a:pPr>
              <a:defRPr/>
            </a:pPr>
            <a:fld id="{BB8D4E22-6536-4537-9EC8-11F21F7D0E17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 dirty="0">
                <a:solidFill>
                  <a:prstClr val="black">
                    <a:tint val="75000"/>
                  </a:prstClr>
                </a:solidFill>
                <a:latin typeface="Calibri" panose="020F0502020204030204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defRPr>
            </a:lvl1pPr>
          </a:lstStyle>
          <a:p>
            <a:pPr>
              <a:defRPr/>
            </a:pPr>
            <a:fld id="{E7610102-402C-44CC-BDBA-08721BBA85EF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3" r:id="rId1"/>
    <p:sldLayoutId id="2147483984" r:id="rId2"/>
    <p:sldLayoutId id="2147483985" r:id="rId3"/>
    <p:sldLayoutId id="2147483986" r:id="rId4"/>
    <p:sldLayoutId id="2147483987" r:id="rId5"/>
    <p:sldLayoutId id="2147483988" r:id="rId6"/>
    <p:sldLayoutId id="2147483989" r:id="rId7"/>
    <p:sldLayoutId id="2147483990" r:id="rId8"/>
    <p:sldLayoutId id="2147483991" r:id="rId9"/>
    <p:sldLayoutId id="2147483992" r:id="rId10"/>
    <p:sldLayoutId id="2147483993" r:id="rId1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8000"/>
            </a:gs>
            <a:gs pos="50000">
              <a:srgbClr val="00CC00"/>
            </a:gs>
            <a:gs pos="100000">
              <a:srgbClr val="008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defRPr>
            </a:lvl1pPr>
          </a:lstStyle>
          <a:p>
            <a:pPr>
              <a:defRPr/>
            </a:pPr>
            <a:fld id="{2899C3A7-5DFF-4F4D-9662-30C80120000A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 dirty="0">
                <a:solidFill>
                  <a:prstClr val="black">
                    <a:tint val="75000"/>
                  </a:prstClr>
                </a:solidFill>
                <a:latin typeface="Calibri" panose="020F0502020204030204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defRPr>
            </a:lvl1pPr>
          </a:lstStyle>
          <a:p>
            <a:pPr>
              <a:defRPr/>
            </a:pPr>
            <a:fld id="{64BECAD2-207F-488B-A9D9-8CF19A3A0124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5" r:id="rId1"/>
    <p:sldLayoutId id="2147484006" r:id="rId2"/>
    <p:sldLayoutId id="2147484007" r:id="rId3"/>
    <p:sldLayoutId id="2147484008" r:id="rId4"/>
    <p:sldLayoutId id="2147484009" r:id="rId5"/>
    <p:sldLayoutId id="2147484010" r:id="rId6"/>
    <p:sldLayoutId id="2147484011" r:id="rId7"/>
    <p:sldLayoutId id="2147484012" r:id="rId8"/>
    <p:sldLayoutId id="2147484013" r:id="rId9"/>
    <p:sldLayoutId id="2147484014" r:id="rId10"/>
    <p:sldLayoutId id="2147484015" r:id="rId1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8000"/>
            </a:gs>
            <a:gs pos="50000">
              <a:srgbClr val="00CC00"/>
            </a:gs>
            <a:gs pos="100000">
              <a:srgbClr val="008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defRPr>
            </a:lvl1pPr>
          </a:lstStyle>
          <a:p>
            <a:pPr>
              <a:defRPr/>
            </a:pPr>
            <a:fld id="{E1D9A459-2D94-489D-A88C-B645FFFFFC61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 dirty="0">
                <a:solidFill>
                  <a:prstClr val="black">
                    <a:tint val="75000"/>
                  </a:prstClr>
                </a:solidFill>
                <a:latin typeface="Calibri" panose="020F0502020204030204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defRPr>
            </a:lvl1pPr>
          </a:lstStyle>
          <a:p>
            <a:pPr>
              <a:defRPr/>
            </a:pPr>
            <a:fld id="{1A0A4C29-9B86-4224-9C4F-705A1856C6FB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16" r:id="rId1"/>
    <p:sldLayoutId id="2147484017" r:id="rId2"/>
    <p:sldLayoutId id="2147484018" r:id="rId3"/>
    <p:sldLayoutId id="2147484019" r:id="rId4"/>
    <p:sldLayoutId id="2147484020" r:id="rId5"/>
    <p:sldLayoutId id="2147484021" r:id="rId6"/>
    <p:sldLayoutId id="2147484022" r:id="rId7"/>
    <p:sldLayoutId id="2147484023" r:id="rId8"/>
    <p:sldLayoutId id="2147484024" r:id="rId9"/>
    <p:sldLayoutId id="2147484025" r:id="rId10"/>
    <p:sldLayoutId id="2147484026" r:id="rId1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8000"/>
            </a:gs>
            <a:gs pos="50000">
              <a:srgbClr val="00CC00"/>
            </a:gs>
            <a:gs pos="100000">
              <a:srgbClr val="008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defRPr>
            </a:lvl1pPr>
          </a:lstStyle>
          <a:p>
            <a:pPr>
              <a:defRPr/>
            </a:pPr>
            <a:fld id="{8D5B336E-39A6-48A9-A318-C072EB91BAFE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 dirty="0">
                <a:solidFill>
                  <a:prstClr val="black">
                    <a:tint val="75000"/>
                  </a:prstClr>
                </a:solidFill>
                <a:latin typeface="Calibri" panose="020F0502020204030204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defRPr>
            </a:lvl1pPr>
          </a:lstStyle>
          <a:p>
            <a:pPr>
              <a:defRPr/>
            </a:pPr>
            <a:fld id="{A6A6BF45-72A8-4798-9138-882007CC76AA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7" r:id="rId1"/>
    <p:sldLayoutId id="2147484028" r:id="rId2"/>
    <p:sldLayoutId id="2147484029" r:id="rId3"/>
    <p:sldLayoutId id="2147484030" r:id="rId4"/>
    <p:sldLayoutId id="2147484031" r:id="rId5"/>
    <p:sldLayoutId id="2147484032" r:id="rId6"/>
    <p:sldLayoutId id="2147484033" r:id="rId7"/>
    <p:sldLayoutId id="2147484034" r:id="rId8"/>
    <p:sldLayoutId id="2147484035" r:id="rId9"/>
    <p:sldLayoutId id="2147484036" r:id="rId10"/>
    <p:sldLayoutId id="2147484037" r:id="rId1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8000"/>
            </a:gs>
            <a:gs pos="50000">
              <a:srgbClr val="00CC00"/>
            </a:gs>
            <a:gs pos="100000">
              <a:srgbClr val="008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defRPr>
            </a:lvl1pPr>
          </a:lstStyle>
          <a:p>
            <a:pPr>
              <a:defRPr/>
            </a:pPr>
            <a:fld id="{D8470E5D-005F-4D22-9012-6D6E43B19551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 dirty="0">
                <a:solidFill>
                  <a:prstClr val="black">
                    <a:tint val="75000"/>
                  </a:prstClr>
                </a:solidFill>
                <a:latin typeface="Calibri" panose="020F0502020204030204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defRPr>
            </a:lvl1pPr>
          </a:lstStyle>
          <a:p>
            <a:pPr>
              <a:defRPr/>
            </a:pPr>
            <a:fld id="{1D0B6F72-E93B-4A56-8D8D-C40CDF828BEC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8" r:id="rId1"/>
    <p:sldLayoutId id="2147484039" r:id="rId2"/>
    <p:sldLayoutId id="2147484040" r:id="rId3"/>
    <p:sldLayoutId id="2147484041" r:id="rId4"/>
    <p:sldLayoutId id="2147484042" r:id="rId5"/>
    <p:sldLayoutId id="2147484043" r:id="rId6"/>
    <p:sldLayoutId id="2147484044" r:id="rId7"/>
    <p:sldLayoutId id="2147484045" r:id="rId8"/>
    <p:sldLayoutId id="2147484046" r:id="rId9"/>
    <p:sldLayoutId id="2147484047" r:id="rId10"/>
    <p:sldLayoutId id="2147484048" r:id="rId1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8000"/>
            </a:gs>
            <a:gs pos="50000">
              <a:srgbClr val="00CC00"/>
            </a:gs>
            <a:gs pos="100000">
              <a:srgbClr val="008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defRPr>
            </a:lvl1pPr>
          </a:lstStyle>
          <a:p>
            <a:pPr>
              <a:defRPr/>
            </a:pPr>
            <a:fld id="{22CC6E36-931D-48C1-8C87-056462A50011}" type="datetimeFigureOut">
              <a:rPr lang="pl-PL"/>
              <a:pPr>
                <a:defRPr/>
              </a:pPr>
              <a:t>2016-06-14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 dirty="0">
                <a:solidFill>
                  <a:prstClr val="black">
                    <a:tint val="75000"/>
                  </a:prstClr>
                </a:solidFill>
                <a:latin typeface="Calibri" panose="020F0502020204030204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defRPr>
            </a:lvl1pPr>
          </a:lstStyle>
          <a:p>
            <a:pPr>
              <a:defRPr/>
            </a:pPr>
            <a:fld id="{EEDC5CB1-6042-44F2-AB66-E8D5239DB318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9" r:id="rId1"/>
    <p:sldLayoutId id="2147484050" r:id="rId2"/>
    <p:sldLayoutId id="2147484051" r:id="rId3"/>
    <p:sldLayoutId id="2147484052" r:id="rId4"/>
    <p:sldLayoutId id="2147484053" r:id="rId5"/>
    <p:sldLayoutId id="2147484054" r:id="rId6"/>
    <p:sldLayoutId id="2147484055" r:id="rId7"/>
    <p:sldLayoutId id="2147484056" r:id="rId8"/>
    <p:sldLayoutId id="2147484057" r:id="rId9"/>
    <p:sldLayoutId id="2147484058" r:id="rId10"/>
    <p:sldLayoutId id="2147484059" r:id="rId1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000"/>
            </a:gs>
            <a:gs pos="50000">
              <a:srgbClr val="00CC00"/>
            </a:gs>
            <a:gs pos="100000">
              <a:srgbClr val="0080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C861815B-9172-433F-BC5F-B047B474C2A4}" type="datetimeFigureOut">
              <a:rPr lang="pl-PL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2016-06-14</a:t>
            </a:fld>
            <a:endParaRPr lang="pl-PL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pl-PL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5BE24EFB-5365-4FEA-B6BE-323BBE21B5A9}" type="slidenum">
              <a:rPr lang="pl-PL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pl-PL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946122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61" r:id="rId1"/>
    <p:sldLayoutId id="2147484062" r:id="rId2"/>
    <p:sldLayoutId id="2147484063" r:id="rId3"/>
    <p:sldLayoutId id="2147484064" r:id="rId4"/>
    <p:sldLayoutId id="2147484065" r:id="rId5"/>
    <p:sldLayoutId id="2147484066" r:id="rId6"/>
    <p:sldLayoutId id="2147484067" r:id="rId7"/>
    <p:sldLayoutId id="2147484068" r:id="rId8"/>
    <p:sldLayoutId id="2147484069" r:id="rId9"/>
    <p:sldLayoutId id="2147484070" r:id="rId10"/>
    <p:sldLayoutId id="21474840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9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7.xml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5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9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5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0" y="1988841"/>
            <a:ext cx="9144000" cy="2520280"/>
          </a:xfrm>
        </p:spPr>
        <p:txBody>
          <a:bodyPr/>
          <a:lstStyle/>
          <a:p>
            <a:pPr eaLnBrk="1" hangingPunct="1">
              <a:defRPr/>
            </a:pPr>
            <a:r>
              <a:rPr lang="pl-PL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Mieszkania Readaptacyjne -</a:t>
            </a:r>
            <a:br>
              <a:rPr lang="pl-PL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pl-PL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w</a:t>
            </a:r>
            <a:r>
              <a:rPr lang="pl-PL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sparcie środowiskowe </a:t>
            </a:r>
            <a:br>
              <a:rPr lang="pl-PL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pl-PL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dla kobiet i dzieci </a:t>
            </a:r>
            <a:br>
              <a:rPr lang="pl-PL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pl-PL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w Zabrzu</a:t>
            </a:r>
            <a:r>
              <a:rPr lang="pl-PL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pl-PL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endParaRPr lang="pl-PL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971600" y="4594897"/>
            <a:ext cx="7416800" cy="1459234"/>
          </a:xfrm>
        </p:spPr>
        <p:txBody>
          <a:bodyPr/>
          <a:lstStyle/>
          <a:p>
            <a:pPr eaLnBrk="1" hangingPunct="1">
              <a:defRPr/>
            </a:pPr>
            <a:r>
              <a:rPr lang="pl-PL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Barbara Demidowicz</a:t>
            </a:r>
          </a:p>
          <a:p>
            <a:pPr eaLnBrk="1" hangingPunct="1">
              <a:defRPr/>
            </a:pPr>
            <a:r>
              <a:rPr lang="pl-PL" sz="1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Kierownik Ośrodka Wsparcia Dla Kobiet </a:t>
            </a:r>
          </a:p>
          <a:p>
            <a:pPr eaLnBrk="1" hangingPunct="1">
              <a:defRPr/>
            </a:pPr>
            <a:r>
              <a:rPr lang="pl-PL" sz="1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 Mieszkań Readaptacyjnych </a:t>
            </a:r>
          </a:p>
          <a:p>
            <a:pPr eaLnBrk="1" hangingPunct="1">
              <a:defRPr/>
            </a:pPr>
            <a:endParaRPr lang="pl-PL" sz="18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1" hangingPunct="1">
              <a:defRPr/>
            </a:pPr>
            <a:r>
              <a:rPr lang="pl-PL" sz="1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15 czerwiec 2016 r.</a:t>
            </a:r>
          </a:p>
        </p:txBody>
      </p:sp>
      <p:pic>
        <p:nvPicPr>
          <p:cNvPr id="114693" name="Picture 5" descr="albe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6" y="188914"/>
            <a:ext cx="1172242" cy="1237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1547664" y="419448"/>
            <a:ext cx="6984901" cy="1007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1" hangingPunct="1">
              <a:lnSpc>
                <a:spcPct val="80000"/>
              </a:lnSpc>
              <a:spcBef>
                <a:spcPct val="20000"/>
              </a:spcBef>
              <a:defRPr/>
            </a:pPr>
            <a:r>
              <a:rPr lang="pl-PL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Towarzystwo Pomocy 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defRPr/>
            </a:pPr>
            <a:r>
              <a:rPr lang="pl-PL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im. św. Brata Alberta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defRPr/>
            </a:pPr>
            <a:r>
              <a:rPr lang="pl-PL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Koło Zabrzańskie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defRPr/>
            </a:pPr>
            <a:endParaRPr lang="pl-PL" sz="800" b="1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pPr eaLnBrk="1" hangingPunct="1">
              <a:defRPr/>
            </a:pPr>
            <a:r>
              <a:rPr lang="pl-PL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Mieszkania readaptacyjne w systemie pomocy dla bezdomnych w Zabrzu</a:t>
            </a:r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2651" y="1340768"/>
            <a:ext cx="8785225" cy="4525963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endParaRPr lang="pl-PL" sz="2200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endParaRPr lang="pl-PL" sz="2200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pSp>
        <p:nvGrpSpPr>
          <p:cNvPr id="5" name="Grupa 4"/>
          <p:cNvGrpSpPr/>
          <p:nvPr/>
        </p:nvGrpSpPr>
        <p:grpSpPr>
          <a:xfrm>
            <a:off x="4139952" y="1412875"/>
            <a:ext cx="864096" cy="1008013"/>
            <a:chOff x="3707904" y="2060848"/>
            <a:chExt cx="864096" cy="1075258"/>
          </a:xfrm>
          <a:solidFill>
            <a:srgbClr val="FFFF00"/>
          </a:solidFill>
        </p:grpSpPr>
        <p:sp>
          <p:nvSpPr>
            <p:cNvPr id="2" name="Trójkąt równoramienny 1"/>
            <p:cNvSpPr/>
            <p:nvPr/>
          </p:nvSpPr>
          <p:spPr>
            <a:xfrm>
              <a:off x="3707904" y="2060848"/>
              <a:ext cx="864096" cy="432048"/>
            </a:xfrm>
            <a:prstGeom prst="triangle">
              <a:avLst/>
            </a:prstGeom>
            <a:grp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3" name="Prostokąt 2"/>
            <p:cNvSpPr/>
            <p:nvPr/>
          </p:nvSpPr>
          <p:spPr>
            <a:xfrm>
              <a:off x="3707904" y="2488034"/>
              <a:ext cx="864096" cy="648072"/>
            </a:xfrm>
            <a:prstGeom prst="rect">
              <a:avLst/>
            </a:prstGeom>
            <a:grp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4" name="Prostokąt 3"/>
            <p:cNvSpPr/>
            <p:nvPr/>
          </p:nvSpPr>
          <p:spPr>
            <a:xfrm>
              <a:off x="4067944" y="2805798"/>
              <a:ext cx="144016" cy="318864"/>
            </a:xfrm>
            <a:prstGeom prst="rect">
              <a:avLst/>
            </a:prstGeom>
            <a:grp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  <p:sp>
        <p:nvSpPr>
          <p:cNvPr id="6" name="Prostokąt zaokrąglony 5"/>
          <p:cNvSpPr/>
          <p:nvPr/>
        </p:nvSpPr>
        <p:spPr>
          <a:xfrm>
            <a:off x="387141" y="2944042"/>
            <a:ext cx="2160240" cy="922925"/>
          </a:xfrm>
          <a:prstGeom prst="roundRect">
            <a:avLst/>
          </a:prstGeom>
          <a:solidFill>
            <a:srgbClr val="0070C0"/>
          </a:solidFill>
          <a:ln w="60325">
            <a:solidFill>
              <a:srgbClr val="FF0000"/>
            </a:solidFill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Mieszkania Readaptacyjne (TPBA)</a:t>
            </a:r>
            <a:endParaRPr lang="pl-PL" dirty="0"/>
          </a:p>
        </p:txBody>
      </p:sp>
      <p:sp>
        <p:nvSpPr>
          <p:cNvPr id="15" name="Prostokąt zaokrąglony 14"/>
          <p:cNvSpPr/>
          <p:nvPr/>
        </p:nvSpPr>
        <p:spPr>
          <a:xfrm>
            <a:off x="6593722" y="2972295"/>
            <a:ext cx="2160240" cy="869314"/>
          </a:xfrm>
          <a:prstGeom prst="round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Mieszkania Readaptacyjne </a:t>
            </a:r>
          </a:p>
          <a:p>
            <a:pPr algn="ctr"/>
            <a:r>
              <a:rPr lang="pl-PL" dirty="0" smtClean="0"/>
              <a:t>(Żyj i daj Żyć)</a:t>
            </a:r>
            <a:endParaRPr lang="pl-PL" dirty="0"/>
          </a:p>
        </p:txBody>
      </p:sp>
      <p:sp>
        <p:nvSpPr>
          <p:cNvPr id="16" name="Prostokąt zaokrąglony 15"/>
          <p:cNvSpPr/>
          <p:nvPr/>
        </p:nvSpPr>
        <p:spPr>
          <a:xfrm>
            <a:off x="391613" y="4537691"/>
            <a:ext cx="2160240" cy="869314"/>
          </a:xfrm>
          <a:prstGeom prst="round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Ośrodek Wsparcia dla Kobiet (TPBA)  </a:t>
            </a:r>
            <a:endParaRPr lang="pl-PL" dirty="0"/>
          </a:p>
        </p:txBody>
      </p:sp>
      <p:sp>
        <p:nvSpPr>
          <p:cNvPr id="17" name="Prostokąt zaokrąglony 16"/>
          <p:cNvSpPr/>
          <p:nvPr/>
        </p:nvSpPr>
        <p:spPr>
          <a:xfrm>
            <a:off x="3508511" y="4508719"/>
            <a:ext cx="2160240" cy="869314"/>
          </a:xfrm>
          <a:prstGeom prst="round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Przytulisko dla Mężczyzn (TPBA)</a:t>
            </a:r>
            <a:endParaRPr lang="pl-PL" dirty="0"/>
          </a:p>
        </p:txBody>
      </p:sp>
      <p:sp>
        <p:nvSpPr>
          <p:cNvPr id="18" name="Prostokąt zaokrąglony 17"/>
          <p:cNvSpPr/>
          <p:nvPr/>
        </p:nvSpPr>
        <p:spPr>
          <a:xfrm>
            <a:off x="6595220" y="4537691"/>
            <a:ext cx="2160240" cy="869314"/>
          </a:xfrm>
          <a:prstGeom prst="round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Dom Noclegowy (MOPR)</a:t>
            </a:r>
            <a:endParaRPr lang="pl-PL" dirty="0"/>
          </a:p>
        </p:txBody>
      </p:sp>
      <p:sp>
        <p:nvSpPr>
          <p:cNvPr id="19" name="Prostokąt zaokrąglony 18"/>
          <p:cNvSpPr/>
          <p:nvPr/>
        </p:nvSpPr>
        <p:spPr>
          <a:xfrm>
            <a:off x="3506251" y="5775952"/>
            <a:ext cx="2160240" cy="869314"/>
          </a:xfrm>
          <a:prstGeom prst="round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Ogrzewalnia (MOPR)</a:t>
            </a:r>
            <a:endParaRPr lang="pl-PL" dirty="0"/>
          </a:p>
        </p:txBody>
      </p:sp>
      <p:cxnSp>
        <p:nvCxnSpPr>
          <p:cNvPr id="116744" name="Łącznik prosty ze strzałką 116743"/>
          <p:cNvCxnSpPr>
            <a:endCxn id="3" idx="1"/>
          </p:cNvCxnSpPr>
          <p:nvPr/>
        </p:nvCxnSpPr>
        <p:spPr>
          <a:xfrm flipV="1">
            <a:off x="1488364" y="2117117"/>
            <a:ext cx="2651588" cy="779244"/>
          </a:xfrm>
          <a:prstGeom prst="straightConnector1">
            <a:avLst/>
          </a:prstGeom>
          <a:ln w="63500">
            <a:solidFill>
              <a:srgbClr val="FFFF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746" name="Łącznik prosty ze strzałką 116745"/>
          <p:cNvCxnSpPr>
            <a:stCxn id="15" idx="0"/>
            <a:endCxn id="3" idx="3"/>
          </p:cNvCxnSpPr>
          <p:nvPr/>
        </p:nvCxnSpPr>
        <p:spPr>
          <a:xfrm flipH="1" flipV="1">
            <a:off x="5004048" y="2117117"/>
            <a:ext cx="2669794" cy="855178"/>
          </a:xfrm>
          <a:prstGeom prst="straightConnector1">
            <a:avLst/>
          </a:prstGeom>
          <a:ln w="63500">
            <a:solidFill>
              <a:srgbClr val="FFFF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748" name="Łącznik prosty ze strzałką 116747"/>
          <p:cNvCxnSpPr>
            <a:stCxn id="16" idx="0"/>
            <a:endCxn id="6" idx="2"/>
          </p:cNvCxnSpPr>
          <p:nvPr/>
        </p:nvCxnSpPr>
        <p:spPr>
          <a:xfrm flipH="1" flipV="1">
            <a:off x="1467261" y="3866967"/>
            <a:ext cx="4472" cy="670724"/>
          </a:xfrm>
          <a:prstGeom prst="straightConnector1">
            <a:avLst/>
          </a:prstGeom>
          <a:ln w="63500">
            <a:solidFill>
              <a:srgbClr val="FFFF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750" name="Łącznik prosty ze strzałką 116749"/>
          <p:cNvCxnSpPr>
            <a:stCxn id="16" idx="0"/>
            <a:endCxn id="15" idx="1"/>
          </p:cNvCxnSpPr>
          <p:nvPr/>
        </p:nvCxnSpPr>
        <p:spPr>
          <a:xfrm flipV="1">
            <a:off x="1471733" y="3406952"/>
            <a:ext cx="5121989" cy="1130739"/>
          </a:xfrm>
          <a:prstGeom prst="straightConnector1">
            <a:avLst/>
          </a:prstGeom>
          <a:ln w="63500">
            <a:solidFill>
              <a:srgbClr val="FFFF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752" name="Łącznik prosty ze strzałką 116751"/>
          <p:cNvCxnSpPr/>
          <p:nvPr/>
        </p:nvCxnSpPr>
        <p:spPr>
          <a:xfrm flipV="1">
            <a:off x="4588631" y="3900923"/>
            <a:ext cx="2215617" cy="594733"/>
          </a:xfrm>
          <a:prstGeom prst="straightConnector1">
            <a:avLst/>
          </a:prstGeom>
          <a:ln w="63500">
            <a:solidFill>
              <a:srgbClr val="FFFF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754" name="Łącznik prosty ze strzałką 116753"/>
          <p:cNvCxnSpPr>
            <a:stCxn id="18" idx="0"/>
            <a:endCxn id="15" idx="2"/>
          </p:cNvCxnSpPr>
          <p:nvPr/>
        </p:nvCxnSpPr>
        <p:spPr>
          <a:xfrm flipH="1" flipV="1">
            <a:off x="7673842" y="3841609"/>
            <a:ext cx="1498" cy="696082"/>
          </a:xfrm>
          <a:prstGeom prst="straightConnector1">
            <a:avLst/>
          </a:prstGeom>
          <a:ln w="63500">
            <a:solidFill>
              <a:srgbClr val="FFFF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757" name="Łącznik prosty ze strzałką 116756"/>
          <p:cNvCxnSpPr>
            <a:stCxn id="19" idx="0"/>
            <a:endCxn id="17" idx="2"/>
          </p:cNvCxnSpPr>
          <p:nvPr/>
        </p:nvCxnSpPr>
        <p:spPr>
          <a:xfrm flipV="1">
            <a:off x="4586371" y="5378033"/>
            <a:ext cx="2260" cy="397919"/>
          </a:xfrm>
          <a:prstGeom prst="straightConnector1">
            <a:avLst/>
          </a:prstGeom>
          <a:ln w="63500">
            <a:solidFill>
              <a:srgbClr val="FFFF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759" name="Łącznik prosty ze strzałką 116758"/>
          <p:cNvCxnSpPr>
            <a:stCxn id="17" idx="0"/>
            <a:endCxn id="22" idx="2"/>
          </p:cNvCxnSpPr>
          <p:nvPr/>
        </p:nvCxnSpPr>
        <p:spPr>
          <a:xfrm flipH="1" flipV="1">
            <a:off x="4572000" y="3824989"/>
            <a:ext cx="16631" cy="683730"/>
          </a:xfrm>
          <a:prstGeom prst="straightConnector1">
            <a:avLst/>
          </a:prstGeom>
          <a:ln w="63500">
            <a:solidFill>
              <a:srgbClr val="FFFF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Prostokąt zaokrąglony 21"/>
          <p:cNvSpPr/>
          <p:nvPr/>
        </p:nvSpPr>
        <p:spPr>
          <a:xfrm>
            <a:off x="3491880" y="2955675"/>
            <a:ext cx="2160240" cy="869314"/>
          </a:xfrm>
          <a:prstGeom prst="round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Mieszkania chronione </a:t>
            </a:r>
          </a:p>
          <a:p>
            <a:pPr algn="ctr"/>
            <a:r>
              <a:rPr lang="pl-PL" dirty="0" smtClean="0"/>
              <a:t>(MOPR)</a:t>
            </a:r>
            <a:endParaRPr lang="pl-PL" dirty="0"/>
          </a:p>
        </p:txBody>
      </p:sp>
      <p:cxnSp>
        <p:nvCxnSpPr>
          <p:cNvPr id="28" name="Łącznik prosty ze strzałką 27"/>
          <p:cNvCxnSpPr>
            <a:endCxn id="3" idx="2"/>
          </p:cNvCxnSpPr>
          <p:nvPr/>
        </p:nvCxnSpPr>
        <p:spPr>
          <a:xfrm flipH="1" flipV="1">
            <a:off x="4572000" y="2420888"/>
            <a:ext cx="14371" cy="498446"/>
          </a:xfrm>
          <a:prstGeom prst="straightConnector1">
            <a:avLst/>
          </a:prstGeom>
          <a:ln w="63500">
            <a:solidFill>
              <a:srgbClr val="FFFF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Łącznik prosty ze strzałką 43"/>
          <p:cNvCxnSpPr>
            <a:endCxn id="22" idx="1"/>
          </p:cNvCxnSpPr>
          <p:nvPr/>
        </p:nvCxnSpPr>
        <p:spPr>
          <a:xfrm flipV="1">
            <a:off x="1488364" y="3390332"/>
            <a:ext cx="2003516" cy="1089058"/>
          </a:xfrm>
          <a:prstGeom prst="straightConnector1">
            <a:avLst/>
          </a:prstGeom>
          <a:ln w="63500">
            <a:solidFill>
              <a:srgbClr val="FFFF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Łącznik prosty ze strzałką 47"/>
          <p:cNvCxnSpPr/>
          <p:nvPr/>
        </p:nvCxnSpPr>
        <p:spPr>
          <a:xfrm flipH="1">
            <a:off x="5773267" y="5031662"/>
            <a:ext cx="742949" cy="1"/>
          </a:xfrm>
          <a:prstGeom prst="straightConnector1">
            <a:avLst/>
          </a:prstGeom>
          <a:ln w="63500">
            <a:solidFill>
              <a:srgbClr val="FFFF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pPr eaLnBrk="1" hangingPunct="1">
              <a:defRPr/>
            </a:pPr>
            <a:r>
              <a:rPr lang="pl-PL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Skąd pomysł ?</a:t>
            </a:r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412875"/>
            <a:ext cx="8785225" cy="4525963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Char char="v"/>
              <a:defRPr/>
            </a:pPr>
            <a:r>
              <a:rPr lang="pl-PL" sz="2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Jedynym miejscem, w którym kobiety z dziećmi będące w kryzysie mogły otrzymać całodobowe wsparcie był Ośrodek Wsparcia dla Kobiet (ograniczony czas pobytu, długie oczekiwanie na mieszkanie z zasobów miasta). 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Char char="v"/>
              <a:defRPr/>
            </a:pPr>
            <a:endParaRPr lang="pl-PL" sz="2200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Char char="v"/>
              <a:defRPr/>
            </a:pPr>
            <a:r>
              <a:rPr lang="pl-PL" sz="2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Jednym z celów pobytu w Ośrodku Wsparcia dla </a:t>
            </a:r>
            <a:r>
              <a:rPr lang="pl-PL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Kobiet </a:t>
            </a:r>
            <a:r>
              <a:rPr lang="pl-PL" sz="2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jest usamodzielnienie (brak w systemie pomostu, kolejnego etapu).</a:t>
            </a: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endParaRPr lang="pl-PL" sz="2200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Char char="v"/>
              <a:defRPr/>
            </a:pPr>
            <a:r>
              <a:rPr lang="pl-PL" sz="2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Potrzeba stworzenia miejsca dla kobiet, które podejmują pracę i podejmują wysiłek na rzecz poprawy swojej sytuacji życiowej w różnych obszarach swojego życia. </a:t>
            </a: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endParaRPr lang="pl-PL" sz="2200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Char char="v"/>
              <a:defRPr/>
            </a:pPr>
            <a:r>
              <a:rPr lang="pl-PL" sz="2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Mieszkania miały spełniać także rolę motywującą do zmiany dotychczasowego sposobu funkcjonowania dla tych kobiet, które biernie, pokoleniowo korzystają z zasiłków socjalnych.  </a:t>
            </a: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endParaRPr lang="pl-PL" sz="2200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Czym są </a:t>
            </a:r>
            <a:r>
              <a:rPr lang="pl-PL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pl-PL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ieszkania readaptacyjne ?</a:t>
            </a:r>
            <a:endParaRPr lang="pl-PL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39341"/>
            <a:ext cx="8229600" cy="4525963"/>
          </a:xfrm>
        </p:spPr>
        <p:txBody>
          <a:bodyPr/>
          <a:lstStyle/>
          <a:p>
            <a:endParaRPr lang="pl-PL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pl-PL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Mieszkania readaptacyjne dla kobiet są szczególną formą wsparcia zaspokajania lokalnych potrzeb mieszkaniowych, bo kierowaną  do szczególnej grupy  - kobiet i dzieci znajdujących się w trudnej </a:t>
            </a:r>
            <a:r>
              <a:rPr lang="pl-PL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</a:t>
            </a:r>
            <a:r>
              <a:rPr lang="pl-PL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ytuacji życiowej. </a:t>
            </a:r>
          </a:p>
          <a:p>
            <a:r>
              <a:rPr lang="pl-PL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Bezpieczne miejsce odkrywania domu na nowo przy wsparciu terapeutycznym. 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376868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pl-PL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</a:t>
            </a:r>
            <a:br>
              <a:rPr lang="pl-PL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MIESZKANIA READAPTACYJNEGO</a:t>
            </a:r>
            <a:endParaRPr lang="pl-PL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12568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pl-PL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Przygotowanie do pełnej samodzielności poprzez doskonalenie umiejętności prowadzenia samodzielnego gospodarstwa domowego, radzenie sobie z problemami codziennego życia , rozporządzania posiadanymi środkami finansowymi</a:t>
            </a:r>
            <a:r>
              <a:rPr lang="pl-PL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pl-PL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Wspieranie integracji ze środowiskiem poprzez rozwój umiejętności prawidłowego wchodzenia w relacje,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pl-PL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Stwarzanie możliwości samodzielnego rozwiązywania trudności życiowych, emocjonalnych, rodzinnych – przy wsparciu terapeutycznym,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pl-PL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Rozwijanie możliwości planowania i wykorzystania czasu wolnego,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pl-PL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Rozwijanie i utrwalanie poczucia odpowiedzialności za własne życie, ponoszenia konsekwencji własnych decyzji i działań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pl-PL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Umożliwienie nabycia umiejętności realnego postrzegania rzeczywistości. </a:t>
            </a:r>
          </a:p>
          <a:p>
            <a:pPr>
              <a:buFont typeface="Wingdings" panose="05000000000000000000" pitchFamily="2" charset="2"/>
              <a:buChar char="v"/>
            </a:pPr>
            <a:endParaRPr lang="pl-PL" sz="2000" dirty="0" smtClean="0">
              <a:solidFill>
                <a:schemeClr val="bg1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pl-PL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7925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pl-PL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Program terapeutyczny</a:t>
            </a:r>
            <a:br>
              <a:rPr lang="pl-PL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pl-PL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Świadoma droga do domu</a:t>
            </a:r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512" y="1700808"/>
            <a:ext cx="8569076" cy="4743450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None/>
              <a:defRPr/>
            </a:pPr>
            <a:endParaRPr lang="pl-PL" sz="2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Char char="v"/>
              <a:defRPr/>
            </a:pPr>
            <a:r>
              <a:rPr lang="pl-PL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Największą </a:t>
            </a:r>
            <a:r>
              <a:rPr lang="pl-PL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trudnością w niesieniu pomocy osobom </a:t>
            </a:r>
            <a:r>
              <a:rPr lang="pl-PL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bezdomnym </a:t>
            </a:r>
            <a:r>
              <a:rPr lang="pl-PL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jest brak motywacji z ich </a:t>
            </a:r>
            <a:r>
              <a:rPr lang="pl-PL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strony</a:t>
            </a:r>
            <a:r>
              <a:rPr lang="pl-PL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pl-PL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(wiele osób </a:t>
            </a:r>
            <a:r>
              <a:rPr lang="pl-PL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nie chce zmienić swojej sytuacji </a:t>
            </a:r>
            <a:r>
              <a:rPr lang="pl-PL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życiowej).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endParaRPr lang="pl-PL" sz="2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Char char="v"/>
              <a:defRPr/>
            </a:pPr>
            <a:r>
              <a:rPr lang="pl-PL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Osoby bezdomne liczą przede wszystkim na wsparcie materialne a nie pomoc psychologa czy psychoterapeuty. (chociaż bezdomność to coś więcej niż tylko brak własnego mieszkania, to także brak relacji z innymi ludźmi – trudności w budowaniu poprawnych relacji). 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endParaRPr lang="pl-PL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Char char="v"/>
              <a:defRPr/>
            </a:pPr>
            <a:r>
              <a:rPr lang="pl-PL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Kompleksowy program dla kobiet </a:t>
            </a:r>
            <a:r>
              <a:rPr lang="pl-PL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nastawiony jest na wsparcie </a:t>
            </a:r>
            <a:r>
              <a:rPr lang="pl-PL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indywidualnych </a:t>
            </a:r>
            <a:r>
              <a:rPr lang="pl-PL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zasobów i rozwój umiejętności samodzielnego radzenia sobie (wzmacnianie tego co w człowieku najbardziej ludzkie: poczucie godności, wartości oraz odpowiedzialności za siebie i innych</a:t>
            </a:r>
            <a:r>
              <a:rPr lang="pl-PL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). 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Char char="v"/>
              <a:defRPr/>
            </a:pPr>
            <a:endParaRPr lang="pl-PL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Char char="v"/>
              <a:defRPr/>
            </a:pPr>
            <a:r>
              <a:rPr lang="pl-PL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Udział w programie jest świadomym krokiem do zmiany</a:t>
            </a:r>
            <a:r>
              <a:rPr lang="pl-PL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pl-PL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– związanym z podejmowaniem życiowych wyborów (rozwój samoświadomości).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Char char="v"/>
              <a:defRPr/>
            </a:pPr>
            <a:endParaRPr lang="pl-PL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endParaRPr lang="pl-PL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Char char="v"/>
              <a:defRPr/>
            </a:pPr>
            <a:endParaRPr lang="pl-PL" sz="2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Char char="v"/>
              <a:defRPr/>
            </a:pPr>
            <a:endParaRPr lang="pl-PL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Char char="v"/>
              <a:defRPr/>
            </a:pPr>
            <a:endParaRPr lang="pl-PL" sz="2200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endParaRPr lang="pl-PL" sz="2200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endParaRPr lang="pl-PL" sz="2200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endParaRPr lang="pl-PL" sz="22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endParaRPr lang="pl-PL" sz="2200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116632"/>
            <a:ext cx="2907634" cy="17633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altLang="pl-PL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ETAPY PROGRAMU</a:t>
            </a:r>
          </a:p>
        </p:txBody>
      </p:sp>
      <p:grpSp>
        <p:nvGrpSpPr>
          <p:cNvPr id="14" name="Grupa 13"/>
          <p:cNvGrpSpPr/>
          <p:nvPr/>
        </p:nvGrpSpPr>
        <p:grpSpPr>
          <a:xfrm>
            <a:off x="630797" y="2909468"/>
            <a:ext cx="2458641" cy="2184507"/>
            <a:chOff x="630797" y="2909468"/>
            <a:chExt cx="2458641" cy="2184507"/>
          </a:xfrm>
        </p:grpSpPr>
        <p:sp>
          <p:nvSpPr>
            <p:cNvPr id="6" name="Kształt litery L 5"/>
            <p:cNvSpPr/>
            <p:nvPr/>
          </p:nvSpPr>
          <p:spPr>
            <a:xfrm rot="5400000">
              <a:off x="1120352" y="3090114"/>
              <a:ext cx="1474614" cy="2453724"/>
            </a:xfrm>
            <a:prstGeom prst="corner">
              <a:avLst>
                <a:gd name="adj1" fmla="val 16120"/>
                <a:gd name="adj2" fmla="val 1611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Dowolny kształt 6"/>
            <p:cNvSpPr/>
            <p:nvPr/>
          </p:nvSpPr>
          <p:spPr>
            <a:xfrm>
              <a:off x="874202" y="3823249"/>
              <a:ext cx="2215236" cy="1270726"/>
            </a:xfrm>
            <a:custGeom>
              <a:avLst/>
              <a:gdLst>
                <a:gd name="connsiteX0" fmla="*/ 0 w 2215236"/>
                <a:gd name="connsiteY0" fmla="*/ 0 h 1941784"/>
                <a:gd name="connsiteX1" fmla="*/ 2215236 w 2215236"/>
                <a:gd name="connsiteY1" fmla="*/ 0 h 1941784"/>
                <a:gd name="connsiteX2" fmla="*/ 2215236 w 2215236"/>
                <a:gd name="connsiteY2" fmla="*/ 1941784 h 1941784"/>
                <a:gd name="connsiteX3" fmla="*/ 0 w 2215236"/>
                <a:gd name="connsiteY3" fmla="*/ 1941784 h 1941784"/>
                <a:gd name="connsiteX4" fmla="*/ 0 w 2215236"/>
                <a:gd name="connsiteY4" fmla="*/ 0 h 1941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15236" h="1941784">
                  <a:moveTo>
                    <a:pt x="0" y="0"/>
                  </a:moveTo>
                  <a:lnTo>
                    <a:pt x="2215236" y="0"/>
                  </a:lnTo>
                  <a:lnTo>
                    <a:pt x="2215236" y="1941784"/>
                  </a:lnTo>
                  <a:lnTo>
                    <a:pt x="0" y="194178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3820" tIns="83820" rIns="83820" bIns="83820" numCol="1" spcCol="1270" anchor="t" anchorCtr="0">
              <a:noAutofit/>
            </a:bodyPr>
            <a:lstStyle/>
            <a:p>
              <a:pPr lvl="0" algn="l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l-PL" sz="2200" kern="1200" dirty="0" smtClean="0">
                  <a:solidFill>
                    <a:srgbClr val="FFFF00"/>
                  </a:solidFill>
                </a:rPr>
                <a:t>Ośrodek Wsparcia dla Kobiet</a:t>
              </a:r>
              <a:endParaRPr lang="pl-PL" sz="2200" kern="1200" dirty="0">
                <a:solidFill>
                  <a:srgbClr val="FFFF00"/>
                </a:solidFill>
              </a:endParaRPr>
            </a:p>
          </p:txBody>
        </p:sp>
        <p:sp>
          <p:nvSpPr>
            <p:cNvPr id="8" name="Trójkąt równoramienny 7"/>
            <p:cNvSpPr/>
            <p:nvPr/>
          </p:nvSpPr>
          <p:spPr>
            <a:xfrm>
              <a:off x="2671469" y="2909468"/>
              <a:ext cx="417969" cy="417969"/>
            </a:xfrm>
            <a:prstGeom prst="triangle">
              <a:avLst>
                <a:gd name="adj" fmla="val 10000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grpSp>
        <p:nvGrpSpPr>
          <p:cNvPr id="15" name="Grupa 14"/>
          <p:cNvGrpSpPr/>
          <p:nvPr/>
        </p:nvGrpSpPr>
        <p:grpSpPr>
          <a:xfrm>
            <a:off x="3342679" y="2238410"/>
            <a:ext cx="2458641" cy="2144815"/>
            <a:chOff x="3342679" y="2238410"/>
            <a:chExt cx="2458641" cy="2144815"/>
          </a:xfrm>
        </p:grpSpPr>
        <p:sp>
          <p:nvSpPr>
            <p:cNvPr id="9" name="Kształt litery L 8"/>
            <p:cNvSpPr/>
            <p:nvPr/>
          </p:nvSpPr>
          <p:spPr>
            <a:xfrm rot="5400000">
              <a:off x="3832234" y="2419056"/>
              <a:ext cx="1474614" cy="2453724"/>
            </a:xfrm>
            <a:prstGeom prst="corner">
              <a:avLst>
                <a:gd name="adj1" fmla="val 16120"/>
                <a:gd name="adj2" fmla="val 1611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Dowolny kształt 9"/>
            <p:cNvSpPr/>
            <p:nvPr/>
          </p:nvSpPr>
          <p:spPr>
            <a:xfrm>
              <a:off x="3586084" y="3152191"/>
              <a:ext cx="2215236" cy="1231034"/>
            </a:xfrm>
            <a:custGeom>
              <a:avLst/>
              <a:gdLst>
                <a:gd name="connsiteX0" fmla="*/ 0 w 2215236"/>
                <a:gd name="connsiteY0" fmla="*/ 0 h 1941784"/>
                <a:gd name="connsiteX1" fmla="*/ 2215236 w 2215236"/>
                <a:gd name="connsiteY1" fmla="*/ 0 h 1941784"/>
                <a:gd name="connsiteX2" fmla="*/ 2215236 w 2215236"/>
                <a:gd name="connsiteY2" fmla="*/ 1941784 h 1941784"/>
                <a:gd name="connsiteX3" fmla="*/ 0 w 2215236"/>
                <a:gd name="connsiteY3" fmla="*/ 1941784 h 1941784"/>
                <a:gd name="connsiteX4" fmla="*/ 0 w 2215236"/>
                <a:gd name="connsiteY4" fmla="*/ 0 h 1941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15236" h="1941784">
                  <a:moveTo>
                    <a:pt x="0" y="0"/>
                  </a:moveTo>
                  <a:lnTo>
                    <a:pt x="2215236" y="0"/>
                  </a:lnTo>
                  <a:lnTo>
                    <a:pt x="2215236" y="1941784"/>
                  </a:lnTo>
                  <a:lnTo>
                    <a:pt x="0" y="194178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3820" tIns="83820" rIns="83820" bIns="83820" numCol="1" spcCol="1270" anchor="t" anchorCtr="0">
              <a:noAutofit/>
            </a:bodyPr>
            <a:lstStyle/>
            <a:p>
              <a:pPr lvl="0" algn="l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l-PL" sz="2200" kern="1200" dirty="0" smtClean="0">
                  <a:solidFill>
                    <a:srgbClr val="FFFF00"/>
                  </a:solidFill>
                </a:rPr>
                <a:t>Mieszkania Readaptacyjne</a:t>
              </a:r>
              <a:endParaRPr lang="pl-PL" sz="2200" kern="1200" dirty="0">
                <a:solidFill>
                  <a:srgbClr val="FFFF00"/>
                </a:solidFill>
              </a:endParaRPr>
            </a:p>
          </p:txBody>
        </p:sp>
        <p:sp>
          <p:nvSpPr>
            <p:cNvPr id="11" name="Trójkąt równoramienny 10"/>
            <p:cNvSpPr/>
            <p:nvPr/>
          </p:nvSpPr>
          <p:spPr>
            <a:xfrm>
              <a:off x="5383351" y="2238410"/>
              <a:ext cx="417969" cy="417969"/>
            </a:xfrm>
            <a:prstGeom prst="triangle">
              <a:avLst>
                <a:gd name="adj" fmla="val 10000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grpSp>
        <p:nvGrpSpPr>
          <p:cNvPr id="16" name="Grupa 15"/>
          <p:cNvGrpSpPr/>
          <p:nvPr/>
        </p:nvGrpSpPr>
        <p:grpSpPr>
          <a:xfrm>
            <a:off x="6054561" y="2237554"/>
            <a:ext cx="2458641" cy="1474614"/>
            <a:chOff x="6054561" y="2237554"/>
            <a:chExt cx="2458641" cy="1474614"/>
          </a:xfrm>
        </p:grpSpPr>
        <p:sp>
          <p:nvSpPr>
            <p:cNvPr id="12" name="Kształt litery L 11"/>
            <p:cNvSpPr/>
            <p:nvPr/>
          </p:nvSpPr>
          <p:spPr>
            <a:xfrm rot="5400000">
              <a:off x="6544116" y="1747999"/>
              <a:ext cx="1474614" cy="2453724"/>
            </a:xfrm>
            <a:prstGeom prst="corner">
              <a:avLst>
                <a:gd name="adj1" fmla="val 16120"/>
                <a:gd name="adj2" fmla="val 1611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Dowolny kształt 12"/>
            <p:cNvSpPr/>
            <p:nvPr/>
          </p:nvSpPr>
          <p:spPr>
            <a:xfrm>
              <a:off x="6297966" y="2481133"/>
              <a:ext cx="2215236" cy="1231035"/>
            </a:xfrm>
            <a:custGeom>
              <a:avLst/>
              <a:gdLst>
                <a:gd name="connsiteX0" fmla="*/ 0 w 2215236"/>
                <a:gd name="connsiteY0" fmla="*/ 0 h 1941784"/>
                <a:gd name="connsiteX1" fmla="*/ 2215236 w 2215236"/>
                <a:gd name="connsiteY1" fmla="*/ 0 h 1941784"/>
                <a:gd name="connsiteX2" fmla="*/ 2215236 w 2215236"/>
                <a:gd name="connsiteY2" fmla="*/ 1941784 h 1941784"/>
                <a:gd name="connsiteX3" fmla="*/ 0 w 2215236"/>
                <a:gd name="connsiteY3" fmla="*/ 1941784 h 1941784"/>
                <a:gd name="connsiteX4" fmla="*/ 0 w 2215236"/>
                <a:gd name="connsiteY4" fmla="*/ 0 h 1941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15236" h="1941784">
                  <a:moveTo>
                    <a:pt x="0" y="0"/>
                  </a:moveTo>
                  <a:lnTo>
                    <a:pt x="2215236" y="0"/>
                  </a:lnTo>
                  <a:lnTo>
                    <a:pt x="2215236" y="1941784"/>
                  </a:lnTo>
                  <a:lnTo>
                    <a:pt x="0" y="194178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3820" tIns="83820" rIns="83820" bIns="83820" numCol="1" spcCol="1270" anchor="t" anchorCtr="0">
              <a:noAutofit/>
            </a:bodyPr>
            <a:lstStyle/>
            <a:p>
              <a:pPr lvl="0" algn="l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l-PL" sz="2200" kern="1200" dirty="0" smtClean="0">
                  <a:solidFill>
                    <a:srgbClr val="FFFF00"/>
                  </a:solidFill>
                </a:rPr>
                <a:t>Usamodzielnienie</a:t>
              </a:r>
              <a:endParaRPr lang="pl-PL" sz="2200" kern="1200" dirty="0">
                <a:solidFill>
                  <a:srgbClr val="FFFF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131063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CELE PROGRAMU</a:t>
            </a:r>
            <a:endParaRPr lang="pl-PL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27584" y="2147019"/>
            <a:ext cx="6730567" cy="15607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52826">
            <a:off x="5364088" y="4293096"/>
            <a:ext cx="2688569" cy="178018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800604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pPr eaLnBrk="1" hangingPunct="1">
              <a:defRPr/>
            </a:pPr>
            <a:r>
              <a:rPr lang="pl-PL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CELE PROGRAMU</a:t>
            </a:r>
            <a:endParaRPr lang="pl-PL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512" y="1818120"/>
            <a:ext cx="8064500" cy="3744912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r>
              <a:rPr lang="pl-PL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Cele </a:t>
            </a:r>
            <a:r>
              <a:rPr lang="pl-PL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te realizowane są poprzez udział w formach terapeutycznych tj.: społeczność terapeutyczna, zajęcia grupowe (edukacja, warsztaty, treningi), pomoc psychologiczna i psychoterapeutyczna. Program terapeutyczny obejmuje zarówno kobiety jak i dzieci.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Char char="v"/>
              <a:defRPr/>
            </a:pPr>
            <a:endParaRPr lang="pl-PL" sz="22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Char char="v"/>
              <a:defRPr/>
            </a:pPr>
            <a:endParaRPr lang="pl-PL" sz="2200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r>
              <a:rPr lang="pl-PL" sz="2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endParaRPr lang="pl-PL" sz="22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endParaRPr lang="pl-PL" sz="2200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4128" y="2821274"/>
            <a:ext cx="2176461" cy="1554615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592" y="4252577"/>
            <a:ext cx="2603218" cy="1609483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14337" y="3378750"/>
            <a:ext cx="3115326" cy="17984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altLang="pl-PL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ETAPY PROGRAMU</a:t>
            </a:r>
          </a:p>
        </p:txBody>
      </p:sp>
      <p:graphicFrame>
        <p:nvGraphicFramePr>
          <p:cNvPr id="2" name="Symbol zastępczy zawartości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46418291"/>
              </p:ext>
            </p:extLst>
          </p:nvPr>
        </p:nvGraphicFramePr>
        <p:xfrm>
          <a:off x="628650" y="1885974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30711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OŚRODEK WSPARCIA DLA KOBIET</a:t>
            </a:r>
            <a:br>
              <a:rPr lang="pl-PL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(1996 – 2016)</a:t>
            </a:r>
            <a:endParaRPr lang="pl-PL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numCol="2">
            <a:normAutofit/>
          </a:bodyPr>
          <a:lstStyle/>
          <a:p>
            <a:pPr marL="0" indent="0">
              <a:buNone/>
            </a:pPr>
            <a:endParaRPr lang="pl-PL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pl-PL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Ośrodek Wsparcia dla Kobiet</a:t>
            </a:r>
            <a:br>
              <a:rPr lang="pl-PL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jest  całodobową placówką realizująca pomoc o charakterze interwencyjnym oraz długofalowym dla kobiet i dzieci, które dotknięte są bezdomnością z bardzo wielu powodów,  także z powodu przemocy </a:t>
            </a:r>
            <a:br>
              <a:rPr lang="pl-PL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l-PL" sz="2400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9256" y="2609583"/>
            <a:ext cx="4036094" cy="3024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0232" y="1858208"/>
            <a:ext cx="2281699" cy="150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916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az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8088" y="2182813"/>
            <a:ext cx="2700337" cy="202406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5175" y="4165600"/>
            <a:ext cx="2701925" cy="151923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5663" y="3228975"/>
            <a:ext cx="3016250" cy="16954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613" y="2182813"/>
            <a:ext cx="2651125" cy="19875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077913" y="1162050"/>
            <a:ext cx="6858000" cy="159861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Ośrodek Wsparcia dla Kobiet </a:t>
            </a:r>
            <a:r>
              <a:rPr lang="pl-PL" sz="2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jest całodobową placówką </a:t>
            </a:r>
            <a:br>
              <a:rPr lang="pl-PL" sz="2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2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dla kobiet i dzieci o charakterze terapeutycznym</a:t>
            </a:r>
            <a:br>
              <a:rPr lang="pl-PL" sz="2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2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2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2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Dysponujemy 25-28 miejscami.</a:t>
            </a:r>
            <a:br>
              <a:rPr lang="pl-PL" sz="2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br>
              <a:rPr lang="pl-PL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2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Zdjęcia Ośrodka</a:t>
            </a:r>
            <a:br>
              <a:rPr lang="pl-PL" sz="2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l-PL" sz="21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/>
          <p:cNvSpPr>
            <a:spLocks noGrp="1"/>
          </p:cNvSpPr>
          <p:nvPr>
            <p:ph type="title"/>
          </p:nvPr>
        </p:nvSpPr>
        <p:spPr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pl-PL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PROGRAM TERAPEUTYCZNY </a:t>
            </a:r>
            <a:r>
              <a:rPr lang="pl-PL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założenia, cele, metody pracy</a:t>
            </a:r>
            <a:endParaRPr lang="pl-PL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Symbol zastępczy zawartości 5"/>
          <p:cNvSpPr>
            <a:spLocks noGrp="1"/>
          </p:cNvSpPr>
          <p:nvPr>
            <p:ph idx="1"/>
          </p:nvPr>
        </p:nvSpPr>
        <p:spPr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marL="257175" indent="-257175">
              <a:buFont typeface="+mj-lt"/>
              <a:buAutoNum type="arabicPeriod"/>
            </a:pPr>
            <a:r>
              <a:rPr lang="pl-P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Obejmuje kobiety i dzieci</a:t>
            </a:r>
          </a:p>
          <a:p>
            <a:pPr marL="257175" indent="-257175">
              <a:buFont typeface="+mj-lt"/>
              <a:buAutoNum type="arabicPeriod"/>
            </a:pPr>
            <a:r>
              <a:rPr lang="pl-P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Ograniczony czas pobytu</a:t>
            </a:r>
          </a:p>
          <a:p>
            <a:pPr marL="257175" indent="-257175">
              <a:buFont typeface="+mj-lt"/>
              <a:buAutoNum type="arabicPeriod"/>
            </a:pPr>
            <a:r>
              <a:rPr lang="pl-P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Trzy tory działań: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pl-P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Zabezpieczenie podstawowych potrzeb życiowych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pl-P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działania o charakterze terapeutycznym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pl-P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aktywizacja społeczno-zawodowa</a:t>
            </a:r>
          </a:p>
          <a:p>
            <a:pPr marL="257175" indent="-257175">
              <a:buFont typeface="+mj-lt"/>
              <a:buAutoNum type="arabicPeriod" startAt="4"/>
            </a:pPr>
            <a:r>
              <a:rPr lang="pl-P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Włączanie osób bezdomnych w proces planowani działań, podejmowania decyzji związanych z pobytem w Ośrodku oraz przekazywanie odpowiedzialności za siebie i innych. </a:t>
            </a:r>
          </a:p>
          <a:p>
            <a:pPr marL="257175" indent="-257175">
              <a:buFont typeface="+mj-lt"/>
              <a:buAutoNum type="arabicPeriod" startAt="4"/>
            </a:pPr>
            <a:r>
              <a:rPr lang="pl-P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Możliwość przejścia do Mieszkań Readaptacyjnych (TPBA) – kontynuacja działań podjętych w Ośrodku, przy wsparciu terapeutycznym, kolejny etap programu.</a:t>
            </a:r>
          </a:p>
          <a:p>
            <a:pPr marL="0" indent="0">
              <a:buNone/>
            </a:pPr>
            <a:endParaRPr lang="pl-PL" dirty="0" smtClean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0072" y="490421"/>
            <a:ext cx="3141878" cy="2400536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7827" y="2010668"/>
            <a:ext cx="2470589" cy="1877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3327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8650" y="960438"/>
            <a:ext cx="7886700" cy="99377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OŚRODEK WSPARCIA DLA KOBIET</a:t>
            </a:r>
            <a:br>
              <a:rPr lang="pl-PL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l-PL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1116013" y="1516063"/>
            <a:ext cx="7142162" cy="4143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</a:rPr>
              <a:t>Główną formą pracy w Ośrodku jest społeczność terapeutyczna:</a:t>
            </a:r>
          </a:p>
        </p:txBody>
      </p:sp>
      <p:pic>
        <p:nvPicPr>
          <p:cNvPr id="9" name="Obraz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50" y="2099290"/>
            <a:ext cx="4321918" cy="32414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9" y="2509612"/>
            <a:ext cx="4286250" cy="32146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8650" y="960438"/>
            <a:ext cx="7886700" cy="99377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OŚRODEK WSPARCIA DLA KOBIET</a:t>
            </a:r>
            <a:br>
              <a:rPr lang="pl-PL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l-PL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1116013" y="1516063"/>
            <a:ext cx="6873875" cy="7381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</a:rPr>
              <a:t>Osoby objęte są indywidualnym wsparciem psychologicznym,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</a:rPr>
              <a:t>psychoterapeutycznym i pedagogicznym.</a:t>
            </a: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022" y="2231020"/>
            <a:ext cx="6507958" cy="36607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2178" y="3340596"/>
            <a:ext cx="2765822" cy="20743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8650" y="960438"/>
            <a:ext cx="7886700" cy="99377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OŚRODEK WSPARCIA DLA KOBIET</a:t>
            </a:r>
            <a:br>
              <a:rPr lang="pl-PL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l-PL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1116013" y="1516063"/>
            <a:ext cx="6403975" cy="7381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</a:rPr>
              <a:t>Dzieci przebywające w Ośrodku objęte są specjalistyczną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</a:rPr>
              <a:t>pomocą – spotkania indywidualne i zajęcia grupowe.</a:t>
            </a:r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81202"/>
            <a:ext cx="2558384" cy="19187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4886" y="2517756"/>
            <a:ext cx="4262993" cy="31972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12456" y="4725144"/>
            <a:ext cx="2987735" cy="228276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altLang="pl-PL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MIESZKANIA READAPTACYJNE – </a:t>
            </a:r>
            <a:br>
              <a:rPr lang="pl-PL" altLang="pl-PL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altLang="pl-PL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Drugi etap programu</a:t>
            </a:r>
          </a:p>
        </p:txBody>
      </p:sp>
      <p:graphicFrame>
        <p:nvGraphicFramePr>
          <p:cNvPr id="2" name="Symbol zastępczy zawartości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57609064"/>
              </p:ext>
            </p:extLst>
          </p:nvPr>
        </p:nvGraphicFramePr>
        <p:xfrm>
          <a:off x="628650" y="1885974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6" name="Obraz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3575" y="3338513"/>
            <a:ext cx="4670425" cy="261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3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MIESZKANIA READAPTACYJNE – </a:t>
            </a:r>
            <a:br>
              <a:rPr lang="pl-PL" sz="3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3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KWALIFIKACJA</a:t>
            </a:r>
            <a:r>
              <a:rPr lang="pl-PL" sz="3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3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l-PL" sz="3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51520" y="1408906"/>
            <a:ext cx="7886700" cy="4351338"/>
          </a:xfrm>
        </p:spPr>
        <p:txBody>
          <a:bodyPr>
            <a:normAutofit fontScale="77500" lnSpcReduction="20000"/>
          </a:bodyPr>
          <a:lstStyle/>
          <a:p>
            <a:pPr marL="0" indent="0" algn="just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l-PL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Ukończenie Kompleksowego Programu Terapeutycznego w Ośrodku Wsparcia dla Kobiet jest przepustką do ubiegania się o pobyt czasowy w </a:t>
            </a:r>
            <a:r>
              <a:rPr lang="pl-PL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MR. Mieszkania </a:t>
            </a:r>
            <a:r>
              <a:rPr lang="pl-PL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przeznaczone są zarówno dla kobiet samotnych jak i matek z dziećmi. </a:t>
            </a:r>
            <a:endParaRPr lang="pl-PL" sz="28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l-PL" sz="28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l-PL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KWALIFIKACJA: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pl-PL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Ukończenie programu terapeutycznego w OWDK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pl-PL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Stałe źródło dochodu 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pl-PL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Praca  (warunek niezbędny)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pl-PL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Świadoma decyzja podopiecznych – </a:t>
            </a:r>
          </a:p>
          <a:p>
            <a:pPr marL="0" indent="0" algn="just" fontAlgn="auto">
              <a:spcAft>
                <a:spcPts val="0"/>
              </a:spcAft>
              <a:buNone/>
              <a:defRPr/>
            </a:pPr>
            <a:r>
              <a:rPr lang="pl-PL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l-PL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chęć dalszej współpracy w zakresie</a:t>
            </a:r>
          </a:p>
          <a:p>
            <a:pPr marL="0" indent="0" algn="just" fontAlgn="auto">
              <a:spcAft>
                <a:spcPts val="0"/>
              </a:spcAft>
              <a:buNone/>
              <a:defRPr/>
            </a:pPr>
            <a:r>
              <a:rPr lang="pl-PL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l-PL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reintegracji zawodowej i społecznej</a:t>
            </a:r>
          </a:p>
          <a:p>
            <a:pPr algn="just" fontAlgn="auto">
              <a:spcAft>
                <a:spcPts val="0"/>
              </a:spcAft>
              <a:defRPr/>
            </a:pPr>
            <a:endParaRPr lang="pl-PL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 fontAlgn="auto">
              <a:spcAft>
                <a:spcPts val="0"/>
              </a:spcAft>
              <a:buNone/>
              <a:defRPr/>
            </a:pPr>
            <a:r>
              <a:rPr lang="pl-P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0" indent="0" algn="just" fontAlgn="auto">
              <a:spcAft>
                <a:spcPts val="0"/>
              </a:spcAft>
              <a:buNone/>
              <a:defRPr/>
            </a:pPr>
            <a:endParaRPr lang="pl-PL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l-PL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l-PL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l-PL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5915025" y="5391150"/>
            <a:ext cx="3000375" cy="738188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100" dirty="0">
                <a:solidFill>
                  <a:prstClr val="white"/>
                </a:solidFill>
              </a:rPr>
              <a:t>Mieszkania Readaptacyjne</a:t>
            </a: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633412"/>
          </a:xfrm>
        </p:spPr>
        <p:txBody>
          <a:bodyPr/>
          <a:lstStyle/>
          <a:p>
            <a:pPr eaLnBrk="1" hangingPunct="1">
              <a:defRPr/>
            </a:pPr>
            <a:r>
              <a:rPr lang="pl-PL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Mieszkania Readaptacyjne</a:t>
            </a:r>
          </a:p>
        </p:txBody>
      </p:sp>
      <p:sp>
        <p:nvSpPr>
          <p:cNvPr id="187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981075"/>
            <a:ext cx="8893175" cy="528955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Char char="v"/>
              <a:defRPr/>
            </a:pPr>
            <a:endParaRPr lang="pl-PL" sz="2100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pl-PL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Powstały w 2009 r. dzięki przychylności Władz Miasta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pl-PL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3 mieszkania w dzielnicy Biskupice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pl-PL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10 miejsc dla kobiet i dzieci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pl-PL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Kontynuacja programu OWDK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pl-PL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Pobyt od 12 miesięcy do 2 lat,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pl-PL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Wyłącznie dla kobiet z ustabilizowaną </a:t>
            </a:r>
            <a:r>
              <a:rPr lang="pl-PL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sytuacją </a:t>
            </a:r>
            <a:r>
              <a:rPr lang="pl-PL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zawodową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pl-PL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</a:t>
            </a:r>
            <a:r>
              <a:rPr lang="pl-PL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rzygotowanie </a:t>
            </a:r>
            <a:r>
              <a:rPr lang="pl-PL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mieszkanek do </a:t>
            </a:r>
            <a:r>
              <a:rPr lang="pl-PL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pełnej samodzielności </a:t>
            </a:r>
            <a:r>
              <a:rPr lang="pl-PL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 powrotu </a:t>
            </a:r>
            <a:r>
              <a:rPr lang="pl-PL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do środowiska przy wsparciu terapeutycznym (kobiety od momentu podjęcia decyzji o przejściu do mieszkań włączone są w działania i decyzje związane z  pobytem)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pl-PL" sz="2100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pl-PL" sz="21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pl-PL" sz="21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47700" y="28803"/>
            <a:ext cx="7886700" cy="132556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3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3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3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PROGRAM  MIESZKAŃ READAPTACYJNYCH</a:t>
            </a:r>
            <a:endParaRPr lang="pl-PL" sz="3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Symbol zastępczy zawartości 4"/>
          <p:cNvGraphicFramePr>
            <a:graphicFrameLocks noGrp="1"/>
          </p:cNvGraphicFramePr>
          <p:nvPr>
            <p:ph idx="1"/>
          </p:nvPr>
        </p:nvGraphicFramePr>
        <p:xfrm>
          <a:off x="628650" y="1416248"/>
          <a:ext cx="7886700" cy="3263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Symbol zastępczy zawartości 2"/>
          <p:cNvSpPr txBox="1">
            <a:spLocks/>
          </p:cNvSpPr>
          <p:nvPr/>
        </p:nvSpPr>
        <p:spPr>
          <a:xfrm>
            <a:off x="628650" y="5301208"/>
            <a:ext cx="7886700" cy="649287"/>
          </a:xfrm>
          <a:prstGeom prst="rect">
            <a:avLst/>
          </a:prstGeom>
        </p:spPr>
        <p:txBody>
          <a:bodyPr lIns="68580" tIns="34290" rIns="68580" bIns="3429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l-PL" sz="21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INDYWIDUALNE WSPARCIE TERAPEUTYCZNE</a:t>
            </a:r>
            <a:endParaRPr lang="pl-PL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19589" y="1844824"/>
            <a:ext cx="7886700" cy="4752528"/>
          </a:xfrm>
        </p:spPr>
        <p:txBody>
          <a:bodyPr>
            <a:normAutofit fontScale="92500" lnSpcReduction="10000"/>
          </a:bodyPr>
          <a:lstStyle/>
          <a:p>
            <a:r>
              <a:rPr lang="pl-PL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Każda osoba przebywająca w MR objęta jest indywidualnym wsparciem terapeutycznym </a:t>
            </a:r>
          </a:p>
          <a:p>
            <a:r>
              <a:rPr lang="pl-PL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Spotkania odbywają się średnio 1 raz w tygodniu  w miejscu zamieszkania. </a:t>
            </a:r>
          </a:p>
          <a:p>
            <a:r>
              <a:rPr lang="pl-PL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Spotkania obejmują kontynuację indywidualnego wsparcia realizowanego w Ośrodku (kontynuacja celów)</a:t>
            </a:r>
          </a:p>
          <a:p>
            <a:r>
              <a:rPr lang="pl-PL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Towarzyszenie w wyzwaniach jakie przynosi samodzielność</a:t>
            </a:r>
          </a:p>
          <a:p>
            <a:r>
              <a:rPr lang="pl-PL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Motywowanie do podejmowania działań w chwilach zwątpienia</a:t>
            </a:r>
          </a:p>
          <a:p>
            <a:r>
              <a:rPr lang="pl-PL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Psychoedukacja</a:t>
            </a:r>
          </a:p>
          <a:p>
            <a:pPr marL="0" indent="0">
              <a:buNone/>
            </a:pPr>
            <a:endParaRPr lang="pl-PL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pl-PL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Zespół mieszkań regularnie spotyka się w celu omawiania bieżących działań .</a:t>
            </a:r>
            <a:endParaRPr lang="pl-PL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pl-PL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Praca terapeutyczna odbywa się pod stałą </a:t>
            </a:r>
            <a:r>
              <a:rPr lang="pl-PL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superwizją</a:t>
            </a:r>
            <a:r>
              <a:rPr lang="pl-PL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pl-PL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pl-PL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pl-PL" dirty="0" smtClean="0">
              <a:solidFill>
                <a:schemeClr val="bg1"/>
              </a:solidFill>
            </a:endParaRPr>
          </a:p>
          <a:p>
            <a:pPr lvl="1"/>
            <a:endParaRPr lang="pl-PL" dirty="0" smtClean="0">
              <a:solidFill>
                <a:schemeClr val="bg1"/>
              </a:solidFill>
            </a:endParaRPr>
          </a:p>
          <a:p>
            <a:endParaRPr lang="pl-PL" dirty="0" smtClean="0">
              <a:solidFill>
                <a:schemeClr val="bg1"/>
              </a:solidFill>
            </a:endParaRP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39014450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SPOŁECZNOŚĆ TERAPEUTYCZNA</a:t>
            </a:r>
            <a:endParaRPr lang="pl-PL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Spotkania społeczności w mieszkaniach odbywają się 1 raz w miesiącu.</a:t>
            </a:r>
          </a:p>
          <a:p>
            <a:r>
              <a:rPr lang="pl-PL" sz="2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Omawianie bieżących sprawy organizacyjnych związanych z użytkowaniem lokali</a:t>
            </a:r>
          </a:p>
          <a:p>
            <a:r>
              <a:rPr lang="pl-PL" sz="2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Podsumowania realizacji celów zawartych w umowie o współpracy (co 6 miesięcy)</a:t>
            </a:r>
          </a:p>
          <a:p>
            <a:r>
              <a:rPr lang="pl-PL" sz="2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Omawianie i rozwiązywanie konfliktów</a:t>
            </a:r>
          </a:p>
          <a:p>
            <a:r>
              <a:rPr lang="pl-PL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l-PL" sz="2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modyfikowanie, normalizowanie </a:t>
            </a:r>
            <a:r>
              <a:rPr lang="pl-PL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</a:t>
            </a:r>
            <a:r>
              <a:rPr lang="pl-PL" sz="2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zmiana </a:t>
            </a:r>
            <a:r>
              <a:rPr lang="pl-PL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wadliwych postaw </a:t>
            </a:r>
            <a:r>
              <a:rPr lang="pl-PL" sz="2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</a:t>
            </a:r>
            <a:r>
              <a:rPr lang="pl-PL" sz="2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zachowań</a:t>
            </a:r>
            <a:r>
              <a:rPr lang="pl-PL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r>
              <a:rPr lang="pl-PL" sz="2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pl-PL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r>
              <a:rPr lang="pl-PL" sz="2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ozwiązywanie </a:t>
            </a:r>
            <a:r>
              <a:rPr lang="pl-PL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indywidualnych i grupowych problemów</a:t>
            </a:r>
            <a:r>
              <a:rPr lang="pl-PL" sz="2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endParaRPr lang="pl-PL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l-PL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l-PL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l-PL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l-PL" dirty="0" smtClean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66328980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altLang="pl-PL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ETAPY PROGRAMU</a:t>
            </a:r>
          </a:p>
        </p:txBody>
      </p:sp>
      <p:graphicFrame>
        <p:nvGraphicFramePr>
          <p:cNvPr id="2" name="Symbol zastępczy zawartości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0823237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04298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pl-PL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EFEKTY PROGRAMU</a:t>
            </a:r>
            <a:endParaRPr lang="pl-PL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6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410673"/>
            <a:ext cx="8229600" cy="5114671"/>
          </a:xfrm>
        </p:spPr>
        <p:txBody>
          <a:bodyPr/>
          <a:lstStyle/>
          <a:p>
            <a:pPr marL="0" indent="0">
              <a:buNone/>
            </a:pPr>
            <a:r>
              <a:rPr lang="pl-PL" altLang="pl-PL" sz="2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KORZYŚCI SPOŁECZNE</a:t>
            </a:r>
          </a:p>
          <a:p>
            <a:r>
              <a:rPr lang="pl-PL" altLang="pl-PL" sz="2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Aktywizacji społeczno- zawodowa (podjęcie pracy) – warunek pobytu w mieszkaniach.</a:t>
            </a:r>
          </a:p>
          <a:p>
            <a:r>
              <a:rPr lang="pl-PL" altLang="pl-PL" sz="2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Uniezależnienie od pomocy społecznej (własny dochód)</a:t>
            </a:r>
          </a:p>
          <a:p>
            <a:r>
              <a:rPr lang="pl-PL" altLang="pl-PL" sz="2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Odbudowanie własnej wartości – poczucia odpowiedzialności za siebie i najbliższych. </a:t>
            </a:r>
          </a:p>
          <a:p>
            <a:r>
              <a:rPr lang="pl-PL" altLang="pl-PL" sz="2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Lepsze funkcjonowanie społeczne (m.in. poprawa relacji rodzinnych, świadome dokonywanie wyborów, umiejętność rozwiązywania konfliktów, konstruktywne sposoby radzenia sobie w sytuacjach stresu) </a:t>
            </a:r>
          </a:p>
          <a:p>
            <a:r>
              <a:rPr lang="pl-PL" altLang="pl-PL" sz="2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Pomocą w Mieszkaniach Readaptacyjnych od 2009r. objętych zostało 37 </a:t>
            </a:r>
            <a:r>
              <a:rPr lang="pl-PL" altLang="pl-PL" sz="2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osób (kobiety i dzieci)</a:t>
            </a:r>
          </a:p>
          <a:p>
            <a:r>
              <a:rPr lang="pl-PL" altLang="pl-PL" sz="2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 osób (kobiet i dzieci) przeprowadziło się do </a:t>
            </a:r>
            <a:r>
              <a:rPr lang="pl-PL" altLang="pl-PL" sz="21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miszkania</a:t>
            </a:r>
            <a:r>
              <a:rPr lang="pl-PL" altLang="pl-PL" sz="2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z zasobów miasta 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pl-PL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EFEKTY PROGRAMU</a:t>
            </a:r>
            <a:endParaRPr lang="pl-PL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6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00600"/>
          </a:xfrm>
        </p:spPr>
        <p:txBody>
          <a:bodyPr/>
          <a:lstStyle/>
          <a:p>
            <a:pPr marL="0" indent="0">
              <a:buNone/>
            </a:pPr>
            <a:r>
              <a:rPr lang="pl-PL" altLang="pl-PL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KORZYŚCI EKONOMICZNE: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pl-PL" altLang="pl-PL" sz="2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Przeciętny koszt utrzymania 1 osoby bezdomnej w systemie pomocy społecznej miesięcznie wynosi średnio </a:t>
            </a:r>
            <a:r>
              <a:rPr lang="pl-PL" altLang="pl-PL" sz="21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1665,00 zł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pl-PL" altLang="pl-PL" sz="2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Przeciętny koszt utrzymania osoby  w Mieszkaniach Readaptacyjnych prowadzonych przez TPBA w 2015 r. kosztował miasto Zabrze </a:t>
            </a:r>
            <a:r>
              <a:rPr lang="pl-PL" altLang="pl-PL" sz="21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58,30 zł </a:t>
            </a:r>
            <a:r>
              <a:rPr lang="pl-PL" altLang="pl-PL" sz="2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miesięcznie. Osoby przebywające w MR z najniższym wynagrodzeniem (obecnie 1850,00 zł)  - płacą podatek dochodowy (bezpośredni) - </a:t>
            </a:r>
            <a:r>
              <a:rPr lang="pl-PL" altLang="pl-PL" sz="21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97,00 zł </a:t>
            </a:r>
            <a:r>
              <a:rPr lang="pl-PL" altLang="pl-PL" sz="2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miesiąc, oraz podatki pośrednie (VAT) zakupując towary niezbędne do codziennego funkcjonowania. Nie obciąża budżetu Miasta i Państwa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pl-PL" altLang="pl-PL" sz="2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Przechodząc do mieszkania własnego osoba utrzymuje się na własną rękę. Wychodząc z systemu pomocy pozostawia w budżecie Miasta miesięcznie kwotę </a:t>
            </a:r>
            <a:r>
              <a:rPr lang="pl-PL" altLang="pl-PL" sz="21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1665,00 zł</a:t>
            </a:r>
            <a:r>
              <a:rPr lang="pl-PL" altLang="pl-PL" sz="2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ponadto płaci podatki nawet </a:t>
            </a:r>
            <a:r>
              <a:rPr lang="pl-PL" altLang="pl-PL" sz="21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250 zł.</a:t>
            </a:r>
          </a:p>
          <a:p>
            <a:pPr marL="0" indent="0">
              <a:buNone/>
            </a:pPr>
            <a:endParaRPr lang="pl-PL" altLang="pl-PL" sz="2400" dirty="0" smtClean="0">
              <a:solidFill>
                <a:schemeClr val="bg1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pl-PL" altLang="pl-PL" sz="2400" dirty="0">
              <a:solidFill>
                <a:schemeClr val="bg1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pl-PL" altLang="pl-PL" sz="2400" dirty="0" smtClean="0">
              <a:solidFill>
                <a:schemeClr val="bg1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pl-PL" altLang="pl-PL" sz="2400" dirty="0">
              <a:solidFill>
                <a:schemeClr val="bg1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pl-PL" altLang="pl-PL" sz="2400" dirty="0" smtClean="0">
              <a:solidFill>
                <a:schemeClr val="bg1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pl-PL" altLang="pl-PL" sz="2400" dirty="0">
              <a:solidFill>
                <a:schemeClr val="bg1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pl-PL" altLang="pl-PL" sz="24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99682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najważniejszych osiągnięciach – kobiety przebywające w MR</a:t>
            </a:r>
            <a:endParaRPr lang="pl-PL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5040560"/>
          </a:xfrm>
        </p:spPr>
        <p:txBody>
          <a:bodyPr/>
          <a:lstStyle/>
          <a:p>
            <a:pPr marL="0" lvl="0" indent="0" algn="just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lang="pl-PL" sz="2800" i="1" kern="12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  <a:p>
            <a:pPr marL="0" lvl="0" indent="0" algn="just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pl-PL" sz="2800" i="1" kern="12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JOANNA 32 lata (rok w OWDK, rok w MR)</a:t>
            </a:r>
            <a:endParaRPr kumimoji="0" lang="pl-PL" sz="2800" b="0" i="1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Book Antiqua" panose="02040602050305030304" pitchFamily="18" charset="0"/>
            </a:endParaRPr>
          </a:p>
          <a:p>
            <a:pPr marL="0" lvl="0" indent="0" algn="just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kumimoji="0" lang="pl-PL" sz="2800" b="0" i="1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ook Antiqua" panose="02040602050305030304" pitchFamily="18" charset="0"/>
              </a:rPr>
              <a:t>„Moim największym osiągnięciem jest to, że nie korzystam z pomocy społecznej. Od roku mieszkam w mieszkaniu readaptacyjnym, pracuję na umowę o pracę, realizuję</a:t>
            </a:r>
            <a:r>
              <a:rPr kumimoji="0" lang="pl-PL" sz="2800" b="0" i="1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ook Antiqua" panose="02040602050305030304" pitchFamily="18" charset="0"/>
              </a:rPr>
              <a:t> się zawodowo</a:t>
            </a:r>
            <a:r>
              <a:rPr kumimoji="0" lang="pl-PL" sz="2800" b="0" i="1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ook Antiqua" panose="02040602050305030304" pitchFamily="18" charset="0"/>
              </a:rPr>
              <a:t> i jako matka. </a:t>
            </a:r>
            <a:r>
              <a:rPr lang="pl-PL" sz="2800" i="1" kern="12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Gdyby nie wsparcie terapeuty w Ośrodku nie uwierzyłabym, że uda mi się ja podjąć pracę. Nauczyłam się asertywności i odzyskałam  nadzieję na lepsze życie. </a:t>
            </a:r>
            <a:r>
              <a:rPr kumimoji="0" lang="pl-PL" sz="2800" b="0" i="1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ook Antiqua" panose="02040602050305030304" pitchFamily="18" charset="0"/>
              </a:rPr>
              <a:t> Odważniej</a:t>
            </a:r>
            <a:r>
              <a:rPr kumimoji="0" lang="pl-PL" sz="2800" b="0" i="1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ook Antiqua" panose="02040602050305030304" pitchFamily="18" charset="0"/>
              </a:rPr>
              <a:t> podejmuję nowe wyzwania. </a:t>
            </a:r>
            <a:r>
              <a:rPr lang="pl-PL" sz="2800" i="1" kern="1200" noProof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pl-PL" sz="2800" i="1" kern="1200" noProof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Czekam na swoje docelowe mieszkanie”. </a:t>
            </a:r>
            <a:endParaRPr kumimoji="0" lang="pl-PL" sz="2800" b="0" i="1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Book Antiqua" panose="02040602050305030304" pitchFamily="18" charset="0"/>
            </a:endParaRPr>
          </a:p>
          <a:p>
            <a:pPr marL="0" lvl="0" indent="0" algn="just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lang="pl-PL" sz="1500" i="1" kern="12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  <a:p>
            <a:pPr lvl="0" algn="just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Char char="-"/>
            </a:pPr>
            <a:endParaRPr lang="pl-PL" sz="1500" i="1" kern="12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  <a:p>
            <a:pPr lvl="0" algn="just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Char char="-"/>
            </a:pPr>
            <a:endParaRPr kumimoji="0" lang="pl-PL" sz="1500" b="0" i="1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Book Antiqua" panose="02040602050305030304" pitchFamily="18" charset="0"/>
              <a:ea typeface="+mn-ea"/>
              <a:cs typeface="+mn-cs"/>
            </a:endParaRP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485016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579" name="Picture 5" descr="albe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1841500" cy="194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1498" name="Rectangle 10"/>
          <p:cNvSpPr>
            <a:spLocks noChangeArrowheads="1"/>
          </p:cNvSpPr>
          <p:nvPr/>
        </p:nvSpPr>
        <p:spPr bwMode="auto">
          <a:xfrm>
            <a:off x="0" y="3141663"/>
            <a:ext cx="9144000" cy="633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defRPr/>
            </a:pPr>
            <a:r>
              <a:rPr lang="pl-PL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Dziękuję </a:t>
            </a:r>
            <a:r>
              <a:rPr lang="pl-PL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za uwagę</a:t>
            </a:r>
          </a:p>
        </p:txBody>
      </p:sp>
      <p:sp>
        <p:nvSpPr>
          <p:cNvPr id="191499" name="Rectangle 11"/>
          <p:cNvSpPr>
            <a:spLocks noChangeArrowheads="1"/>
          </p:cNvSpPr>
          <p:nvPr/>
        </p:nvSpPr>
        <p:spPr bwMode="auto">
          <a:xfrm>
            <a:off x="395288" y="4510088"/>
            <a:ext cx="8280400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609600" indent="-609600" algn="ctr" eaLnBrk="1" hangingPunct="1">
              <a:spcBef>
                <a:spcPct val="20000"/>
              </a:spcBef>
              <a:buFont typeface="Wingdings" pitchFamily="2" charset="2"/>
              <a:buNone/>
              <a:defRPr/>
            </a:pPr>
            <a:endParaRPr lang="pl-PL" sz="32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191500" name="Rectangle 12"/>
          <p:cNvSpPr>
            <a:spLocks noChangeArrowheads="1"/>
          </p:cNvSpPr>
          <p:nvPr/>
        </p:nvSpPr>
        <p:spPr bwMode="auto">
          <a:xfrm>
            <a:off x="395288" y="5084763"/>
            <a:ext cx="82804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609600" indent="-609600" algn="ctr" eaLnBrk="1" hangingPunct="1">
              <a:spcBef>
                <a:spcPct val="20000"/>
              </a:spcBef>
              <a:defRPr/>
            </a:pPr>
            <a:r>
              <a:rPr lang="pl-PL" sz="36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www.bratalbert.e-zabrze.pl</a:t>
            </a:r>
            <a:endParaRPr lang="pl-PL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  <a:p>
            <a:pPr marL="609600" indent="-609600" algn="ctr" eaLnBrk="1" hangingPunct="1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pl-PL" sz="3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zabrze@tpba.pl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jekt domyślny">
  <a:themeElements>
    <a:clrScheme name="Projekt domyśln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ojekt domyśln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jekt domyśln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5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6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7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8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9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27723</TotalTime>
  <Words>1223</Words>
  <Application>Microsoft Office PowerPoint</Application>
  <PresentationFormat>Pokaz na ekranie (4:3)</PresentationFormat>
  <Paragraphs>184</Paragraphs>
  <Slides>27</Slides>
  <Notes>7</Notes>
  <HiddenSlides>0</HiddenSlides>
  <MMClips>0</MMClips>
  <ScaleCrop>false</ScaleCrop>
  <HeadingPairs>
    <vt:vector size="4" baseType="variant">
      <vt:variant>
        <vt:lpstr>Motyw</vt:lpstr>
      </vt:variant>
      <vt:variant>
        <vt:i4>9</vt:i4>
      </vt:variant>
      <vt:variant>
        <vt:lpstr>Tytuły slajdów</vt:lpstr>
      </vt:variant>
      <vt:variant>
        <vt:i4>27</vt:i4>
      </vt:variant>
    </vt:vector>
  </HeadingPairs>
  <TitlesOfParts>
    <vt:vector size="36" baseType="lpstr">
      <vt:lpstr>Projekt domyślny</vt:lpstr>
      <vt:lpstr>Motyw pakietu Office</vt:lpstr>
      <vt:lpstr>3_Motyw pakietu Office</vt:lpstr>
      <vt:lpstr>5_Motyw pakietu Office</vt:lpstr>
      <vt:lpstr>6_Motyw pakietu Office</vt:lpstr>
      <vt:lpstr>7_Motyw pakietu Office</vt:lpstr>
      <vt:lpstr>8_Motyw pakietu Office</vt:lpstr>
      <vt:lpstr>9_Motyw pakietu Office</vt:lpstr>
      <vt:lpstr>1_Motyw pakietu Office</vt:lpstr>
      <vt:lpstr>Mieszkania Readaptacyjne - wsparcie środowiskowe  dla kobiet i dzieci  w Zabrzu </vt:lpstr>
      <vt:lpstr>Mieszkania readaptacyjne w systemie pomocy dla bezdomnych w Zabrzu</vt:lpstr>
      <vt:lpstr>Skąd pomysł ?</vt:lpstr>
      <vt:lpstr>Czym są mieszkania readaptacyjne ?</vt:lpstr>
      <vt:lpstr>CEL MIESZKANIA READAPTACYJNEGO</vt:lpstr>
      <vt:lpstr>Program terapeutyczny Świadoma droga do domu</vt:lpstr>
      <vt:lpstr>ETAPY PROGRAMU</vt:lpstr>
      <vt:lpstr>CELE PROGRAMU</vt:lpstr>
      <vt:lpstr>CELE PROGRAMU</vt:lpstr>
      <vt:lpstr>ETAPY PROGRAMU</vt:lpstr>
      <vt:lpstr>OŚRODEK WSPARCIA DLA KOBIET (1996 – 2016)</vt:lpstr>
      <vt:lpstr>Ośrodek Wsparcia dla Kobiet jest całodobową placówką  dla kobiet i dzieci o charakterze terapeutycznym  Dysponujemy 25-28 miejscami.   Zdjęcia Ośrodka </vt:lpstr>
      <vt:lpstr>PROGRAM TERAPEUTYCZNY  założenia, cele, metody pracy</vt:lpstr>
      <vt:lpstr>OŚRODEK WSPARCIA DLA KOBIET </vt:lpstr>
      <vt:lpstr>OŚRODEK WSPARCIA DLA KOBIET </vt:lpstr>
      <vt:lpstr>OŚRODEK WSPARCIA DLA KOBIET </vt:lpstr>
      <vt:lpstr>MIESZKANIA READAPTACYJNE –  Drugi etap programu</vt:lpstr>
      <vt:lpstr>MIESZKANIA READAPTACYJNE –  KWALIFIKACJA </vt:lpstr>
      <vt:lpstr>Mieszkania Readaptacyjne</vt:lpstr>
      <vt:lpstr> PROGRAM  MIESZKAŃ READAPTACYJNYCH</vt:lpstr>
      <vt:lpstr>INDYWIDUALNE WSPARCIE TERAPEUTYCZNE</vt:lpstr>
      <vt:lpstr>SPOŁECZNOŚĆ TERAPEUTYCZNA</vt:lpstr>
      <vt:lpstr>ETAPY PROGRAMU</vt:lpstr>
      <vt:lpstr>EFEKTY PROGRAMU</vt:lpstr>
      <vt:lpstr>EFEKTY PROGRAMU</vt:lpstr>
      <vt:lpstr>O najważniejszych osiągnięciach – kobiety przebywające w MR</vt:lpstr>
      <vt:lpstr>Prezentacja programu PowerPoint</vt:lpstr>
    </vt:vector>
  </TitlesOfParts>
  <Company>Equal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Bezdomni na rynku pracy</dc:title>
  <dc:creator>Equal</dc:creator>
  <cp:lastModifiedBy>Jakub</cp:lastModifiedBy>
  <cp:revision>188</cp:revision>
  <dcterms:created xsi:type="dcterms:W3CDTF">2007-03-05T16:34:48Z</dcterms:created>
  <dcterms:modified xsi:type="dcterms:W3CDTF">2016-06-14T13:48:16Z</dcterms:modified>
</cp:coreProperties>
</file>