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6" r:id="rId2"/>
    <p:sldId id="273" r:id="rId3"/>
    <p:sldId id="274" r:id="rId4"/>
    <p:sldId id="275" r:id="rId5"/>
    <p:sldId id="295" r:id="rId6"/>
    <p:sldId id="280" r:id="rId7"/>
    <p:sldId id="294" r:id="rId8"/>
    <p:sldId id="279" r:id="rId9"/>
    <p:sldId id="282" r:id="rId10"/>
    <p:sldId id="281" r:id="rId11"/>
    <p:sldId id="285" r:id="rId12"/>
    <p:sldId id="283" r:id="rId13"/>
    <p:sldId id="284" r:id="rId14"/>
    <p:sldId id="287" r:id="rId15"/>
    <p:sldId id="291" r:id="rId16"/>
    <p:sldId id="289" r:id="rId17"/>
    <p:sldId id="286" r:id="rId18"/>
    <p:sldId id="288" r:id="rId19"/>
    <p:sldId id="298" r:id="rId20"/>
    <p:sldId id="290" r:id="rId21"/>
    <p:sldId id="292" r:id="rId22"/>
    <p:sldId id="293" r:id="rId23"/>
    <p:sldId id="260" r:id="rId24"/>
    <p:sldId id="263" r:id="rId25"/>
    <p:sldId id="262" r:id="rId26"/>
    <p:sldId id="265" r:id="rId27"/>
    <p:sldId id="266" r:id="rId28"/>
    <p:sldId id="267" r:id="rId29"/>
    <p:sldId id="268" r:id="rId30"/>
    <p:sldId id="269" r:id="rId31"/>
    <p:sldId id="271" r:id="rId32"/>
    <p:sldId id="270" r:id="rId33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Styl jasny 2 — Ak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Styl pośredni 1 — Ak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7" autoAdjust="0"/>
    <p:restoredTop sz="94660"/>
  </p:normalViewPr>
  <p:slideViewPr>
    <p:cSldViewPr>
      <p:cViewPr varScale="1">
        <p:scale>
          <a:sx n="116" d="100"/>
          <a:sy n="116" d="100"/>
        </p:scale>
        <p:origin x="127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300611-88C4-4B56-A2CD-48ED49D65D2D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05403E06-1B76-4740-8D59-2C902A405114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l-PL" dirty="0" smtClea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rPr>
            <a:t>W nocy z 27 na 28 stycznia 2016 roku na zlecenie Śląskiego Urzędu Wojewódzkiego przeprowadzono liczenie osób bezdomnych na terenie województwa śląskiego </a:t>
          </a:r>
          <a:endParaRPr lang="pl-PL" dirty="0">
            <a:solidFill>
              <a:schemeClr val="accent2">
                <a:lumMod val="50000"/>
              </a:schemeClr>
            </a:solidFill>
            <a:latin typeface="Calibri" panose="020F0502020204030204" pitchFamily="34" charset="0"/>
          </a:endParaRPr>
        </a:p>
      </dgm:t>
    </dgm:pt>
    <dgm:pt modelId="{F6A67A07-DEDB-4EBE-A6D0-3F5E4F1F150F}" type="parTrans" cxnId="{54CDAFAC-72F7-474E-BF4B-71285E3B93FA}">
      <dgm:prSet/>
      <dgm:spPr/>
      <dgm:t>
        <a:bodyPr/>
        <a:lstStyle/>
        <a:p>
          <a:endParaRPr lang="pl-PL"/>
        </a:p>
      </dgm:t>
    </dgm:pt>
    <dgm:pt modelId="{D40FF3FF-A390-4B3B-B27B-FB38EBB77C77}" type="sibTrans" cxnId="{54CDAFAC-72F7-474E-BF4B-71285E3B93FA}">
      <dgm:prSet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pl-PL"/>
        </a:p>
      </dgm:t>
    </dgm:pt>
    <dgm:pt modelId="{BBD830B9-3C99-456D-90F9-6295D57815F6}">
      <dgm:prSet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l-PL" sz="1600" b="1" dirty="0" smtClea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rPr>
            <a:t>Liczba osób bezdomnych wyniosła </a:t>
          </a:r>
          <a:r>
            <a:rPr lang="pl-PL" sz="2400" b="1" dirty="0" smtClea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rPr>
            <a:t>4 945 </a:t>
          </a:r>
          <a:r>
            <a:rPr lang="pl-PL" sz="1600" b="1" dirty="0" smtClea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rPr>
            <a:t>w tym </a:t>
          </a:r>
          <a:br>
            <a:rPr lang="pl-PL" sz="1600" b="1" dirty="0" smtClea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rPr>
          </a:br>
          <a:r>
            <a:rPr lang="pl-PL" sz="1600" b="1" dirty="0" smtClean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rPr>
            <a:t>3 892 mężczyzn, 779 kobiet i 274 dzieci</a:t>
          </a:r>
          <a:endParaRPr lang="pl-PL" sz="1600" b="1" dirty="0">
            <a:solidFill>
              <a:schemeClr val="accent2">
                <a:lumMod val="50000"/>
              </a:schemeClr>
            </a:solidFill>
            <a:latin typeface="Calibri" panose="020F0502020204030204" pitchFamily="34" charset="0"/>
          </a:endParaRPr>
        </a:p>
      </dgm:t>
    </dgm:pt>
    <dgm:pt modelId="{AA1795B2-C4E2-4614-9CAC-5D332DC8922D}" type="parTrans" cxnId="{F52B913A-AF5F-4BE6-9D2E-A1F992DE0CF5}">
      <dgm:prSet/>
      <dgm:spPr/>
      <dgm:t>
        <a:bodyPr/>
        <a:lstStyle/>
        <a:p>
          <a:endParaRPr lang="pl-PL"/>
        </a:p>
      </dgm:t>
    </dgm:pt>
    <dgm:pt modelId="{8A9DC8F4-5F23-4F91-A6A7-F2C5581407FE}" type="sibTrans" cxnId="{F52B913A-AF5F-4BE6-9D2E-A1F992DE0CF5}">
      <dgm:prSet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pl-PL"/>
        </a:p>
      </dgm:t>
    </dgm:pt>
    <dgm:pt modelId="{7414CB63-AD87-496C-99E5-7763D7232625}" type="pres">
      <dgm:prSet presAssocID="{AB300611-88C4-4B56-A2CD-48ED49D65D2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3214C431-7E16-42B6-99D9-5297A4193DB7}" type="pres">
      <dgm:prSet presAssocID="{05403E06-1B76-4740-8D59-2C902A405114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7B40BCD-AD4E-4B34-B541-E0D741575A76}" type="pres">
      <dgm:prSet presAssocID="{D40FF3FF-A390-4B3B-B27B-FB38EBB77C77}" presName="sibTrans" presStyleLbl="sibTrans2D1" presStyleIdx="0" presStyleCnt="2"/>
      <dgm:spPr/>
      <dgm:t>
        <a:bodyPr/>
        <a:lstStyle/>
        <a:p>
          <a:endParaRPr lang="pl-PL"/>
        </a:p>
      </dgm:t>
    </dgm:pt>
    <dgm:pt modelId="{2E6624D0-6A4F-484F-81A2-B94D74558CB8}" type="pres">
      <dgm:prSet presAssocID="{D40FF3FF-A390-4B3B-B27B-FB38EBB77C77}" presName="connectorText" presStyleLbl="sibTrans2D1" presStyleIdx="0" presStyleCnt="2"/>
      <dgm:spPr/>
      <dgm:t>
        <a:bodyPr/>
        <a:lstStyle/>
        <a:p>
          <a:endParaRPr lang="pl-PL"/>
        </a:p>
      </dgm:t>
    </dgm:pt>
    <dgm:pt modelId="{2548E651-5B58-47A6-9AEC-9739697D47B9}" type="pres">
      <dgm:prSet presAssocID="{BBD830B9-3C99-456D-90F9-6295D57815F6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04DA0FB-013F-4EFA-9A56-B788C268C873}" type="pres">
      <dgm:prSet presAssocID="{8A9DC8F4-5F23-4F91-A6A7-F2C5581407FE}" presName="sibTrans" presStyleLbl="sibTrans2D1" presStyleIdx="1" presStyleCnt="2"/>
      <dgm:spPr/>
      <dgm:t>
        <a:bodyPr/>
        <a:lstStyle/>
        <a:p>
          <a:endParaRPr lang="pl-PL"/>
        </a:p>
      </dgm:t>
    </dgm:pt>
    <dgm:pt modelId="{F10B69E6-0A5C-42DD-8E6B-3C3694B87A9C}" type="pres">
      <dgm:prSet presAssocID="{8A9DC8F4-5F23-4F91-A6A7-F2C5581407FE}" presName="connectorText" presStyleLbl="sibTrans2D1" presStyleIdx="1" presStyleCnt="2"/>
      <dgm:spPr/>
      <dgm:t>
        <a:bodyPr/>
        <a:lstStyle/>
        <a:p>
          <a:endParaRPr lang="pl-PL"/>
        </a:p>
      </dgm:t>
    </dgm:pt>
  </dgm:ptLst>
  <dgm:cxnLst>
    <dgm:cxn modelId="{F52B913A-AF5F-4BE6-9D2E-A1F992DE0CF5}" srcId="{AB300611-88C4-4B56-A2CD-48ED49D65D2D}" destId="{BBD830B9-3C99-456D-90F9-6295D57815F6}" srcOrd="1" destOrd="0" parTransId="{AA1795B2-C4E2-4614-9CAC-5D332DC8922D}" sibTransId="{8A9DC8F4-5F23-4F91-A6A7-F2C5581407FE}"/>
    <dgm:cxn modelId="{3E96532E-01AF-44BA-8F00-163D1A1EF87F}" type="presOf" srcId="{AB300611-88C4-4B56-A2CD-48ED49D65D2D}" destId="{7414CB63-AD87-496C-99E5-7763D7232625}" srcOrd="0" destOrd="0" presId="urn:microsoft.com/office/officeart/2005/8/layout/cycle2"/>
    <dgm:cxn modelId="{54CDAFAC-72F7-474E-BF4B-71285E3B93FA}" srcId="{AB300611-88C4-4B56-A2CD-48ED49D65D2D}" destId="{05403E06-1B76-4740-8D59-2C902A405114}" srcOrd="0" destOrd="0" parTransId="{F6A67A07-DEDB-4EBE-A6D0-3F5E4F1F150F}" sibTransId="{D40FF3FF-A390-4B3B-B27B-FB38EBB77C77}"/>
    <dgm:cxn modelId="{2C112F2D-711F-4AE2-8059-273886513681}" type="presOf" srcId="{05403E06-1B76-4740-8D59-2C902A405114}" destId="{3214C431-7E16-42B6-99D9-5297A4193DB7}" srcOrd="0" destOrd="0" presId="urn:microsoft.com/office/officeart/2005/8/layout/cycle2"/>
    <dgm:cxn modelId="{8BFAD7EF-C35E-4D08-B014-66EE43401929}" type="presOf" srcId="{BBD830B9-3C99-456D-90F9-6295D57815F6}" destId="{2548E651-5B58-47A6-9AEC-9739697D47B9}" srcOrd="0" destOrd="0" presId="urn:microsoft.com/office/officeart/2005/8/layout/cycle2"/>
    <dgm:cxn modelId="{797DEE9E-2B79-4556-91DF-BF88CAED65F7}" type="presOf" srcId="{8A9DC8F4-5F23-4F91-A6A7-F2C5581407FE}" destId="{004DA0FB-013F-4EFA-9A56-B788C268C873}" srcOrd="0" destOrd="0" presId="urn:microsoft.com/office/officeart/2005/8/layout/cycle2"/>
    <dgm:cxn modelId="{636D1867-0036-4D95-B518-F0B3892559F0}" type="presOf" srcId="{D40FF3FF-A390-4B3B-B27B-FB38EBB77C77}" destId="{2E6624D0-6A4F-484F-81A2-B94D74558CB8}" srcOrd="1" destOrd="0" presId="urn:microsoft.com/office/officeart/2005/8/layout/cycle2"/>
    <dgm:cxn modelId="{189784E2-5D6E-44D2-96FA-48E412C654DA}" type="presOf" srcId="{D40FF3FF-A390-4B3B-B27B-FB38EBB77C77}" destId="{B7B40BCD-AD4E-4B34-B541-E0D741575A76}" srcOrd="0" destOrd="0" presId="urn:microsoft.com/office/officeart/2005/8/layout/cycle2"/>
    <dgm:cxn modelId="{1B088AD0-1FDF-4EE0-93F2-A4082EAA3A49}" type="presOf" srcId="{8A9DC8F4-5F23-4F91-A6A7-F2C5581407FE}" destId="{F10B69E6-0A5C-42DD-8E6B-3C3694B87A9C}" srcOrd="1" destOrd="0" presId="urn:microsoft.com/office/officeart/2005/8/layout/cycle2"/>
    <dgm:cxn modelId="{997E7EBB-E0DD-479A-9F33-D83D570F1AE9}" type="presParOf" srcId="{7414CB63-AD87-496C-99E5-7763D7232625}" destId="{3214C431-7E16-42B6-99D9-5297A4193DB7}" srcOrd="0" destOrd="0" presId="urn:microsoft.com/office/officeart/2005/8/layout/cycle2"/>
    <dgm:cxn modelId="{A1992C23-23E0-4BA9-A6EA-969BAD14B8F3}" type="presParOf" srcId="{7414CB63-AD87-496C-99E5-7763D7232625}" destId="{B7B40BCD-AD4E-4B34-B541-E0D741575A76}" srcOrd="1" destOrd="0" presId="urn:microsoft.com/office/officeart/2005/8/layout/cycle2"/>
    <dgm:cxn modelId="{9977EA89-6AEE-4D15-AD99-AFBAB3AA5B09}" type="presParOf" srcId="{B7B40BCD-AD4E-4B34-B541-E0D741575A76}" destId="{2E6624D0-6A4F-484F-81A2-B94D74558CB8}" srcOrd="0" destOrd="0" presId="urn:microsoft.com/office/officeart/2005/8/layout/cycle2"/>
    <dgm:cxn modelId="{70CCC039-E4E0-4D55-B4E7-ECE4BECF7867}" type="presParOf" srcId="{7414CB63-AD87-496C-99E5-7763D7232625}" destId="{2548E651-5B58-47A6-9AEC-9739697D47B9}" srcOrd="2" destOrd="0" presId="urn:microsoft.com/office/officeart/2005/8/layout/cycle2"/>
    <dgm:cxn modelId="{672DC2FB-DAB9-47E0-84D0-417E7CFFE0D0}" type="presParOf" srcId="{7414CB63-AD87-496C-99E5-7763D7232625}" destId="{004DA0FB-013F-4EFA-9A56-B788C268C873}" srcOrd="3" destOrd="0" presId="urn:microsoft.com/office/officeart/2005/8/layout/cycle2"/>
    <dgm:cxn modelId="{160EC943-C83F-4DDD-A3A3-FBD2C89189D3}" type="presParOf" srcId="{004DA0FB-013F-4EFA-9A56-B788C268C873}" destId="{F10B69E6-0A5C-42DD-8E6B-3C3694B87A9C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803CCF-63BF-4B2F-AC37-5E726A071E40}" type="doc">
      <dgm:prSet loTypeId="urn:microsoft.com/office/officeart/2005/8/layout/hProcess9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l-PL"/>
        </a:p>
      </dgm:t>
    </dgm:pt>
    <dgm:pt modelId="{7E70200A-92C1-440E-940E-07D8D6D85146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l-PL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rPr>
            <a:t>Liczba rodzin </a:t>
          </a:r>
        </a:p>
        <a:p>
          <a:pPr rtl="0"/>
          <a:r>
            <a:rPr lang="pl-PL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rPr>
            <a:t> </a:t>
          </a:r>
          <a:r>
            <a:rPr lang="pl-PL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rPr>
            <a:t>6 172</a:t>
          </a:r>
          <a:endParaRPr lang="pl-PL" sz="48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 panose="020F0502020204030204" pitchFamily="34" charset="0"/>
          </a:endParaRPr>
        </a:p>
      </dgm:t>
    </dgm:pt>
    <dgm:pt modelId="{DD9012F5-D85D-4DD4-B378-5494015932AD}" type="parTrans" cxnId="{6BCCA1C8-80BD-4E71-B501-025BD656DCCC}">
      <dgm:prSet/>
      <dgm:spPr/>
      <dgm:t>
        <a:bodyPr/>
        <a:lstStyle/>
        <a:p>
          <a:endParaRPr lang="pl-PL"/>
        </a:p>
      </dgm:t>
    </dgm:pt>
    <dgm:pt modelId="{FDBF109E-A30B-4114-B0BF-1BA41713AB97}" type="sibTrans" cxnId="{6BCCA1C8-80BD-4E71-B501-025BD656DCCC}">
      <dgm:prSet/>
      <dgm:spPr/>
      <dgm:t>
        <a:bodyPr/>
        <a:lstStyle/>
        <a:p>
          <a:endParaRPr lang="pl-PL"/>
        </a:p>
      </dgm:t>
    </dgm:pt>
    <dgm:pt modelId="{D3E49914-9695-4CF5-8DFC-FE2E8D76819C}">
      <dgm:prSet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pl-PL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rPr>
            <a:t>Liczba osób w rodzinach </a:t>
          </a:r>
        </a:p>
        <a:p>
          <a:pPr algn="ctr" rtl="0"/>
          <a:r>
            <a:rPr lang="pl-PL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rPr>
            <a:t>7 502 </a:t>
          </a:r>
          <a:endParaRPr lang="pl-PL" sz="4800" b="1" dirty="0">
            <a:solidFill>
              <a:srgbClr val="002060"/>
            </a:solidFill>
            <a:effectLst/>
            <a:latin typeface="Calibri" panose="020F0502020204030204" pitchFamily="34" charset="0"/>
          </a:endParaRPr>
        </a:p>
      </dgm:t>
    </dgm:pt>
    <dgm:pt modelId="{C1E1D7F7-3E97-4A99-A9D6-013CC2E1ADA4}" type="parTrans" cxnId="{0B07D109-3250-48F6-BA7E-3BDF2C0F77E0}">
      <dgm:prSet/>
      <dgm:spPr/>
      <dgm:t>
        <a:bodyPr/>
        <a:lstStyle/>
        <a:p>
          <a:endParaRPr lang="pl-PL"/>
        </a:p>
      </dgm:t>
    </dgm:pt>
    <dgm:pt modelId="{D37D310D-68D1-4328-86EB-A2AC8CCAAACD}" type="sibTrans" cxnId="{0B07D109-3250-48F6-BA7E-3BDF2C0F77E0}">
      <dgm:prSet/>
      <dgm:spPr/>
      <dgm:t>
        <a:bodyPr/>
        <a:lstStyle/>
        <a:p>
          <a:endParaRPr lang="pl-PL"/>
        </a:p>
      </dgm:t>
    </dgm:pt>
    <dgm:pt modelId="{39CEE5F4-6534-425F-8DBF-2A3E188F96FB}">
      <dgm:prSet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pl-PL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</a:rPr>
            <a:t>Najwięcej osób </a:t>
          </a:r>
          <a:r>
            <a:rPr lang="pl-PL" sz="1400" b="0" dirty="0" smtClean="0">
              <a:solidFill>
                <a:srgbClr val="002060"/>
              </a:solidFill>
              <a:effectLst/>
              <a:latin typeface="Calibri" panose="020F0502020204030204" pitchFamily="34" charset="0"/>
            </a:rPr>
            <a:t>korzystających z pomocy społecznej z tytułu bezdomności w 2015 roku było </a:t>
          </a:r>
          <a:r>
            <a:rPr lang="pl-PL" sz="1400" b="1" dirty="0" smtClean="0">
              <a:solidFill>
                <a:srgbClr val="002060"/>
              </a:solidFill>
              <a:effectLst/>
              <a:latin typeface="Calibri" panose="020F0502020204030204" pitchFamily="34" charset="0"/>
            </a:rPr>
            <a:t>w miastach na prawach powiatu.</a:t>
          </a:r>
          <a:endParaRPr lang="pl-PL" sz="1400" b="1" dirty="0">
            <a:solidFill>
              <a:srgbClr val="002060"/>
            </a:solidFill>
            <a:effectLst/>
            <a:latin typeface="Calibri" panose="020F0502020204030204" pitchFamily="34" charset="0"/>
          </a:endParaRPr>
        </a:p>
      </dgm:t>
    </dgm:pt>
    <dgm:pt modelId="{9D8870B8-9A0D-448F-8BB1-62F583DC69A6}" type="parTrans" cxnId="{CB6CA1AD-0A19-4288-A2D8-526A2D91D4E4}">
      <dgm:prSet/>
      <dgm:spPr/>
      <dgm:t>
        <a:bodyPr/>
        <a:lstStyle/>
        <a:p>
          <a:endParaRPr lang="pl-PL"/>
        </a:p>
      </dgm:t>
    </dgm:pt>
    <dgm:pt modelId="{168F7765-E621-43A2-BAF7-383353FB4E46}" type="sibTrans" cxnId="{CB6CA1AD-0A19-4288-A2D8-526A2D91D4E4}">
      <dgm:prSet/>
      <dgm:spPr/>
      <dgm:t>
        <a:bodyPr/>
        <a:lstStyle/>
        <a:p>
          <a:endParaRPr lang="pl-PL"/>
        </a:p>
      </dgm:t>
    </dgm:pt>
    <dgm:pt modelId="{B1635E94-7FF0-4B47-93B0-4A4B0D3ED5F9}" type="pres">
      <dgm:prSet presAssocID="{F4803CCF-63BF-4B2F-AC37-5E726A071E4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8A29581-3BB8-4841-B7DA-BCAA70474ABC}" type="pres">
      <dgm:prSet presAssocID="{F4803CCF-63BF-4B2F-AC37-5E726A071E40}" presName="arrow" presStyleLbl="bgShp" presStyleIdx="0" presStyleCn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</dgm:pt>
    <dgm:pt modelId="{CEFBADFE-2FA6-4B6B-9ABD-C0C616CF801C}" type="pres">
      <dgm:prSet presAssocID="{F4803CCF-63BF-4B2F-AC37-5E726A071E40}" presName="linearProcess" presStyleCnt="0"/>
      <dgm:spPr/>
    </dgm:pt>
    <dgm:pt modelId="{40E6E239-938B-46B0-84CF-A5C9DE6CAF4F}" type="pres">
      <dgm:prSet presAssocID="{7E70200A-92C1-440E-940E-07D8D6D85146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B835273-C985-4875-90B4-BA30002F8424}" type="pres">
      <dgm:prSet presAssocID="{FDBF109E-A30B-4114-B0BF-1BA41713AB97}" presName="sibTrans" presStyleCnt="0"/>
      <dgm:spPr/>
    </dgm:pt>
    <dgm:pt modelId="{45903096-B8EF-4869-ABB9-B4301A9A47FF}" type="pres">
      <dgm:prSet presAssocID="{D3E49914-9695-4CF5-8DFC-FE2E8D76819C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9005AB2-38A0-4C61-834D-03C15F693558}" type="pres">
      <dgm:prSet presAssocID="{D37D310D-68D1-4328-86EB-A2AC8CCAAACD}" presName="sibTrans" presStyleCnt="0"/>
      <dgm:spPr/>
    </dgm:pt>
    <dgm:pt modelId="{5C8E1B91-1C9F-431C-AB9E-0B9DCD3A5084}" type="pres">
      <dgm:prSet presAssocID="{39CEE5F4-6534-425F-8DBF-2A3E188F96F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F37795A-8B96-4AC0-A971-E0EBDAD44E93}" type="presOf" srcId="{D3E49914-9695-4CF5-8DFC-FE2E8D76819C}" destId="{45903096-B8EF-4869-ABB9-B4301A9A47FF}" srcOrd="0" destOrd="0" presId="urn:microsoft.com/office/officeart/2005/8/layout/hProcess9"/>
    <dgm:cxn modelId="{F61CE312-5D6E-486B-8240-F89EA370EFB2}" type="presOf" srcId="{F4803CCF-63BF-4B2F-AC37-5E726A071E40}" destId="{B1635E94-7FF0-4B47-93B0-4A4B0D3ED5F9}" srcOrd="0" destOrd="0" presId="urn:microsoft.com/office/officeart/2005/8/layout/hProcess9"/>
    <dgm:cxn modelId="{CB6CA1AD-0A19-4288-A2D8-526A2D91D4E4}" srcId="{F4803CCF-63BF-4B2F-AC37-5E726A071E40}" destId="{39CEE5F4-6534-425F-8DBF-2A3E188F96FB}" srcOrd="2" destOrd="0" parTransId="{9D8870B8-9A0D-448F-8BB1-62F583DC69A6}" sibTransId="{168F7765-E621-43A2-BAF7-383353FB4E46}"/>
    <dgm:cxn modelId="{7392D972-77DF-410E-878F-BAFBC7757EFC}" type="presOf" srcId="{7E70200A-92C1-440E-940E-07D8D6D85146}" destId="{40E6E239-938B-46B0-84CF-A5C9DE6CAF4F}" srcOrd="0" destOrd="0" presId="urn:microsoft.com/office/officeart/2005/8/layout/hProcess9"/>
    <dgm:cxn modelId="{6BCCA1C8-80BD-4E71-B501-025BD656DCCC}" srcId="{F4803CCF-63BF-4B2F-AC37-5E726A071E40}" destId="{7E70200A-92C1-440E-940E-07D8D6D85146}" srcOrd="0" destOrd="0" parTransId="{DD9012F5-D85D-4DD4-B378-5494015932AD}" sibTransId="{FDBF109E-A30B-4114-B0BF-1BA41713AB97}"/>
    <dgm:cxn modelId="{0B07D109-3250-48F6-BA7E-3BDF2C0F77E0}" srcId="{F4803CCF-63BF-4B2F-AC37-5E726A071E40}" destId="{D3E49914-9695-4CF5-8DFC-FE2E8D76819C}" srcOrd="1" destOrd="0" parTransId="{C1E1D7F7-3E97-4A99-A9D6-013CC2E1ADA4}" sibTransId="{D37D310D-68D1-4328-86EB-A2AC8CCAAACD}"/>
    <dgm:cxn modelId="{E77BDF58-03CA-4596-962E-BFEF43505982}" type="presOf" srcId="{39CEE5F4-6534-425F-8DBF-2A3E188F96FB}" destId="{5C8E1B91-1C9F-431C-AB9E-0B9DCD3A5084}" srcOrd="0" destOrd="0" presId="urn:microsoft.com/office/officeart/2005/8/layout/hProcess9"/>
    <dgm:cxn modelId="{D65B725E-46EA-4F79-B725-F9BAEE9100A6}" type="presParOf" srcId="{B1635E94-7FF0-4B47-93B0-4A4B0D3ED5F9}" destId="{28A29581-3BB8-4841-B7DA-BCAA70474ABC}" srcOrd="0" destOrd="0" presId="urn:microsoft.com/office/officeart/2005/8/layout/hProcess9"/>
    <dgm:cxn modelId="{60FB238F-45F4-4141-A564-839BCEFD10BC}" type="presParOf" srcId="{B1635E94-7FF0-4B47-93B0-4A4B0D3ED5F9}" destId="{CEFBADFE-2FA6-4B6B-9ABD-C0C616CF801C}" srcOrd="1" destOrd="0" presId="urn:microsoft.com/office/officeart/2005/8/layout/hProcess9"/>
    <dgm:cxn modelId="{A0AAC432-B145-4863-86D5-C9F861FAFB69}" type="presParOf" srcId="{CEFBADFE-2FA6-4B6B-9ABD-C0C616CF801C}" destId="{40E6E239-938B-46B0-84CF-A5C9DE6CAF4F}" srcOrd="0" destOrd="0" presId="urn:microsoft.com/office/officeart/2005/8/layout/hProcess9"/>
    <dgm:cxn modelId="{803CA37A-3E10-432D-9BCC-C513CB859746}" type="presParOf" srcId="{CEFBADFE-2FA6-4B6B-9ABD-C0C616CF801C}" destId="{FB835273-C985-4875-90B4-BA30002F8424}" srcOrd="1" destOrd="0" presId="urn:microsoft.com/office/officeart/2005/8/layout/hProcess9"/>
    <dgm:cxn modelId="{3A884C09-3F80-46D3-9E1E-D49141F894E6}" type="presParOf" srcId="{CEFBADFE-2FA6-4B6B-9ABD-C0C616CF801C}" destId="{45903096-B8EF-4869-ABB9-B4301A9A47FF}" srcOrd="2" destOrd="0" presId="urn:microsoft.com/office/officeart/2005/8/layout/hProcess9"/>
    <dgm:cxn modelId="{E370154E-1860-4614-B1DE-ADE8A75B43B0}" type="presParOf" srcId="{CEFBADFE-2FA6-4B6B-9ABD-C0C616CF801C}" destId="{B9005AB2-38A0-4C61-834D-03C15F693558}" srcOrd="3" destOrd="0" presId="urn:microsoft.com/office/officeart/2005/8/layout/hProcess9"/>
    <dgm:cxn modelId="{FDEBB3A5-EE0C-4E9B-90AD-4C4679B2170A}" type="presParOf" srcId="{CEFBADFE-2FA6-4B6B-9ABD-C0C616CF801C}" destId="{5C8E1B91-1C9F-431C-AB9E-0B9DCD3A508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CFB9A1-07D8-460D-934D-3F4171D4477F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A30045EF-9A81-44CF-BFB8-C22733B3EB80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pl-PL" sz="1300" b="0" dirty="0" smtClean="0">
              <a:solidFill>
                <a:srgbClr val="002060"/>
              </a:solidFill>
              <a:latin typeface="Calibri" panose="020F0502020204030204" pitchFamily="34" charset="0"/>
            </a:rPr>
            <a:t>Zasoby instytucjonalne w województwie śląskim w 2015r.</a:t>
          </a:r>
          <a:endParaRPr lang="pl-PL" sz="1300" b="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34D7C763-E1ED-47F2-8BB9-A0B4B61F4EF5}" type="parTrans" cxnId="{DA14BA4C-1E93-48A1-A2CF-AFAB03623C61}">
      <dgm:prSet/>
      <dgm:spPr/>
      <dgm:t>
        <a:bodyPr/>
        <a:lstStyle/>
        <a:p>
          <a:endParaRPr lang="pl-PL"/>
        </a:p>
      </dgm:t>
    </dgm:pt>
    <dgm:pt modelId="{1B940D97-7673-43DC-88CF-D20E97D59896}" type="sibTrans" cxnId="{DA14BA4C-1E93-48A1-A2CF-AFAB03623C61}">
      <dgm:prSet/>
      <dgm:spPr/>
      <dgm:t>
        <a:bodyPr/>
        <a:lstStyle/>
        <a:p>
          <a:endParaRPr lang="pl-PL"/>
        </a:p>
      </dgm:t>
    </dgm:pt>
    <dgm:pt modelId="{C4C4FF36-41E9-4AC6-B87E-44D128051706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pl-PL" sz="1600" b="0" dirty="0" smtClean="0">
              <a:solidFill>
                <a:srgbClr val="002060"/>
              </a:solidFill>
              <a:latin typeface="Calibri" panose="020F0502020204030204" pitchFamily="34" charset="0"/>
            </a:rPr>
            <a:t>66</a:t>
          </a:r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 noclegowni, schronisk, domów dla bezdomnych </a:t>
          </a:r>
          <a:b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</a:br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z 3 019 miejscami</a:t>
          </a:r>
          <a:endParaRPr lang="pl-PL" sz="1200" b="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8C26B85D-93F5-4D3A-B1D1-6B2A990170C7}" type="parTrans" cxnId="{57E9D306-1435-4086-859E-0D1028BDF181}">
      <dgm:prSet/>
      <dgm:spPr/>
      <dgm:t>
        <a:bodyPr/>
        <a:lstStyle/>
        <a:p>
          <a:endParaRPr lang="pl-PL"/>
        </a:p>
      </dgm:t>
    </dgm:pt>
    <dgm:pt modelId="{907D4012-5F60-43F5-B122-2703DE57864D}" type="sibTrans" cxnId="{57E9D306-1435-4086-859E-0D1028BDF181}">
      <dgm:prSet/>
      <dgm:spPr/>
      <dgm:t>
        <a:bodyPr/>
        <a:lstStyle/>
        <a:p>
          <a:endParaRPr lang="pl-PL"/>
        </a:p>
      </dgm:t>
    </dgm:pt>
    <dgm:pt modelId="{36CA4931-5150-426B-9E29-7D8AAC81C3D4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pl-PL" sz="1600" b="0" dirty="0" smtClean="0">
              <a:solidFill>
                <a:srgbClr val="002060"/>
              </a:solidFill>
              <a:latin typeface="Calibri" panose="020F0502020204030204" pitchFamily="34" charset="0"/>
            </a:rPr>
            <a:t>8</a:t>
          </a:r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 ogrzewalni </a:t>
          </a:r>
        </a:p>
        <a:p>
          <a:pPr rtl="0"/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z 200 miejscami</a:t>
          </a:r>
          <a:endParaRPr lang="pl-PL" sz="1200" b="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018E6724-951B-4053-8132-5FDA886ADB05}" type="parTrans" cxnId="{C05CD3FC-F9EF-415A-BB7B-E1F7A1DCA8DA}">
      <dgm:prSet/>
      <dgm:spPr/>
      <dgm:t>
        <a:bodyPr/>
        <a:lstStyle/>
        <a:p>
          <a:endParaRPr lang="pl-PL"/>
        </a:p>
      </dgm:t>
    </dgm:pt>
    <dgm:pt modelId="{724A2937-341D-4D4E-8BBD-A1FB61232A77}" type="sibTrans" cxnId="{C05CD3FC-F9EF-415A-BB7B-E1F7A1DCA8DA}">
      <dgm:prSet/>
      <dgm:spPr/>
      <dgm:t>
        <a:bodyPr/>
        <a:lstStyle/>
        <a:p>
          <a:endParaRPr lang="pl-PL"/>
        </a:p>
      </dgm:t>
    </dgm:pt>
    <dgm:pt modelId="{A48DAD77-0EF7-4DDF-BA2D-40021D1A53C6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pl-PL" sz="1600" b="0" dirty="0" smtClean="0">
              <a:solidFill>
                <a:srgbClr val="002060"/>
              </a:solidFill>
              <a:latin typeface="Calibri" panose="020F0502020204030204" pitchFamily="34" charset="0"/>
            </a:rPr>
            <a:t>80</a:t>
          </a:r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 placówek prowadzących ośrodki wsparcia doraźnego</a:t>
          </a:r>
          <a:endParaRPr lang="pl-PL" sz="1200" b="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E9AD38AE-028C-424A-97BF-736C7C795B20}" type="parTrans" cxnId="{1651ADD9-282D-4AAE-B3B8-E31A769B3F61}">
      <dgm:prSet/>
      <dgm:spPr/>
      <dgm:t>
        <a:bodyPr/>
        <a:lstStyle/>
        <a:p>
          <a:endParaRPr lang="pl-PL"/>
        </a:p>
      </dgm:t>
    </dgm:pt>
    <dgm:pt modelId="{69D49DBD-1EAC-4CC6-9389-6F565A7E2FE5}" type="sibTrans" cxnId="{1651ADD9-282D-4AAE-B3B8-E31A769B3F61}">
      <dgm:prSet/>
      <dgm:spPr/>
      <dgm:t>
        <a:bodyPr/>
        <a:lstStyle/>
        <a:p>
          <a:endParaRPr lang="pl-PL"/>
        </a:p>
      </dgm:t>
    </dgm:pt>
    <dgm:pt modelId="{F5D957AB-CE37-4555-90B3-0B7CED563032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pl-PL" sz="1600" b="0" dirty="0" smtClean="0">
              <a:solidFill>
                <a:srgbClr val="002060"/>
              </a:solidFill>
              <a:latin typeface="Calibri" panose="020F0502020204030204" pitchFamily="34" charset="0"/>
            </a:rPr>
            <a:t>30</a:t>
          </a:r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 KIS</a:t>
          </a:r>
          <a:endParaRPr lang="pl-PL" sz="1200" b="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382B5EE9-4621-4438-AE98-4C32FF41F5F5}" type="parTrans" cxnId="{C06613F4-A478-4EA8-B486-2A50AC402665}">
      <dgm:prSet/>
      <dgm:spPr/>
      <dgm:t>
        <a:bodyPr/>
        <a:lstStyle/>
        <a:p>
          <a:endParaRPr lang="pl-PL"/>
        </a:p>
      </dgm:t>
    </dgm:pt>
    <dgm:pt modelId="{1B4658EF-D7F2-4DFD-AC96-8AFA71429CBD}" type="sibTrans" cxnId="{C06613F4-A478-4EA8-B486-2A50AC402665}">
      <dgm:prSet/>
      <dgm:spPr/>
      <dgm:t>
        <a:bodyPr/>
        <a:lstStyle/>
        <a:p>
          <a:endParaRPr lang="pl-PL"/>
        </a:p>
      </dgm:t>
    </dgm:pt>
    <dgm:pt modelId="{B6D17EC3-E5C4-4094-A410-2CA75B17B1E3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pl-PL" sz="1800" b="0" dirty="0" smtClean="0">
              <a:solidFill>
                <a:srgbClr val="002060"/>
              </a:solidFill>
              <a:latin typeface="Calibri" panose="020F0502020204030204" pitchFamily="34" charset="0"/>
            </a:rPr>
            <a:t>18</a:t>
          </a:r>
          <a:r>
            <a:rPr lang="pl-PL" sz="1200" b="0" dirty="0" smtClean="0">
              <a:solidFill>
                <a:srgbClr val="002060"/>
              </a:solidFill>
              <a:latin typeface="Calibri" panose="020F0502020204030204" pitchFamily="34" charset="0"/>
            </a:rPr>
            <a:t> CIS</a:t>
          </a:r>
          <a:endParaRPr lang="pl-PL" sz="1200" b="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0C4676FD-2902-41A6-AAFE-1CDE5A8C24E4}" type="parTrans" cxnId="{11D99934-3C33-4CDF-B688-F3448563335C}">
      <dgm:prSet/>
      <dgm:spPr/>
      <dgm:t>
        <a:bodyPr/>
        <a:lstStyle/>
        <a:p>
          <a:endParaRPr lang="pl-PL"/>
        </a:p>
      </dgm:t>
    </dgm:pt>
    <dgm:pt modelId="{2B362EDF-69C7-4D77-9633-CA890D91007F}" type="sibTrans" cxnId="{11D99934-3C33-4CDF-B688-F3448563335C}">
      <dgm:prSet/>
      <dgm:spPr/>
      <dgm:t>
        <a:bodyPr/>
        <a:lstStyle/>
        <a:p>
          <a:endParaRPr lang="pl-PL"/>
        </a:p>
      </dgm:t>
    </dgm:pt>
    <dgm:pt modelId="{415F6754-A703-4BBF-9846-01B3F24A2C9B}" type="pres">
      <dgm:prSet presAssocID="{58CFB9A1-07D8-460D-934D-3F4171D4477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0192C5D7-D710-4235-897B-16E96448388E}" type="pres">
      <dgm:prSet presAssocID="{A30045EF-9A81-44CF-BFB8-C22733B3EB80}" presName="hierRoot1" presStyleCnt="0"/>
      <dgm:spPr/>
    </dgm:pt>
    <dgm:pt modelId="{80846E5F-4DBD-4306-86F0-C1AF224F4434}" type="pres">
      <dgm:prSet presAssocID="{A30045EF-9A81-44CF-BFB8-C22733B3EB80}" presName="composite" presStyleCnt="0"/>
      <dgm:spPr/>
    </dgm:pt>
    <dgm:pt modelId="{9E20C800-1C85-403B-99C5-E1922B80AE43}" type="pres">
      <dgm:prSet presAssocID="{A30045EF-9A81-44CF-BFB8-C22733B3EB80}" presName="background" presStyleLbl="node0" presStyleIdx="0" presStyleCnt="1"/>
      <dgm:spPr/>
    </dgm:pt>
    <dgm:pt modelId="{770D23EE-D986-4018-847A-3C5BCC2306E9}" type="pres">
      <dgm:prSet presAssocID="{A30045EF-9A81-44CF-BFB8-C22733B3EB8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31F92718-1B40-413E-9E73-B738E24A38FC}" type="pres">
      <dgm:prSet presAssocID="{A30045EF-9A81-44CF-BFB8-C22733B3EB80}" presName="hierChild2" presStyleCnt="0"/>
      <dgm:spPr/>
    </dgm:pt>
    <dgm:pt modelId="{6BA85C7D-953C-48DC-B9ED-5402EB7FEA28}" type="pres">
      <dgm:prSet presAssocID="{8C26B85D-93F5-4D3A-B1D1-6B2A990170C7}" presName="Name10" presStyleLbl="parChTrans1D2" presStyleIdx="0" presStyleCnt="5"/>
      <dgm:spPr/>
      <dgm:t>
        <a:bodyPr/>
        <a:lstStyle/>
        <a:p>
          <a:endParaRPr lang="pl-PL"/>
        </a:p>
      </dgm:t>
    </dgm:pt>
    <dgm:pt modelId="{51A9CC5C-3EBA-407B-BEAE-24F4A257F647}" type="pres">
      <dgm:prSet presAssocID="{C4C4FF36-41E9-4AC6-B87E-44D128051706}" presName="hierRoot2" presStyleCnt="0"/>
      <dgm:spPr/>
    </dgm:pt>
    <dgm:pt modelId="{79D380C6-464E-4C77-ADF5-ECE3165B4717}" type="pres">
      <dgm:prSet presAssocID="{C4C4FF36-41E9-4AC6-B87E-44D128051706}" presName="composite2" presStyleCnt="0"/>
      <dgm:spPr/>
    </dgm:pt>
    <dgm:pt modelId="{57713DDD-7C9E-4DA8-8AFC-3023CCA01D31}" type="pres">
      <dgm:prSet presAssocID="{C4C4FF36-41E9-4AC6-B87E-44D128051706}" presName="background2" presStyleLbl="node2" presStyleIdx="0" presStyleCnt="5"/>
      <dgm:spPr/>
    </dgm:pt>
    <dgm:pt modelId="{A5E795A5-FDC9-4A0E-8006-A0B49EDEC213}" type="pres">
      <dgm:prSet presAssocID="{C4C4FF36-41E9-4AC6-B87E-44D128051706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DC7DEC13-B306-4F6C-AB0B-10A791EFCCF6}" type="pres">
      <dgm:prSet presAssocID="{C4C4FF36-41E9-4AC6-B87E-44D128051706}" presName="hierChild3" presStyleCnt="0"/>
      <dgm:spPr/>
    </dgm:pt>
    <dgm:pt modelId="{35580844-1FE0-443E-BA8A-A4031E86FD52}" type="pres">
      <dgm:prSet presAssocID="{018E6724-951B-4053-8132-5FDA886ADB05}" presName="Name10" presStyleLbl="parChTrans1D2" presStyleIdx="1" presStyleCnt="5"/>
      <dgm:spPr/>
      <dgm:t>
        <a:bodyPr/>
        <a:lstStyle/>
        <a:p>
          <a:endParaRPr lang="pl-PL"/>
        </a:p>
      </dgm:t>
    </dgm:pt>
    <dgm:pt modelId="{F87E16C3-1F80-4A8F-9FEE-92CAB9CE3DED}" type="pres">
      <dgm:prSet presAssocID="{36CA4931-5150-426B-9E29-7D8AAC81C3D4}" presName="hierRoot2" presStyleCnt="0"/>
      <dgm:spPr/>
    </dgm:pt>
    <dgm:pt modelId="{3C2BC20C-EF67-41D4-9A0D-9670CD870749}" type="pres">
      <dgm:prSet presAssocID="{36CA4931-5150-426B-9E29-7D8AAC81C3D4}" presName="composite2" presStyleCnt="0"/>
      <dgm:spPr/>
    </dgm:pt>
    <dgm:pt modelId="{96196952-68CF-491F-8E96-CC124429891A}" type="pres">
      <dgm:prSet presAssocID="{36CA4931-5150-426B-9E29-7D8AAC81C3D4}" presName="background2" presStyleLbl="node2" presStyleIdx="1" presStyleCnt="5"/>
      <dgm:spPr/>
    </dgm:pt>
    <dgm:pt modelId="{BAFA4E91-E44F-47E5-BC88-EC6E2B08C5F5}" type="pres">
      <dgm:prSet presAssocID="{36CA4931-5150-426B-9E29-7D8AAC81C3D4}" presName="text2" presStyleLbl="fgAcc2" presStyleIdx="1" presStyleCnt="5" custLinFactNeighborX="-1446" custLinFactNeighborY="-90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745934D-B404-4021-BBF6-F1BE84403BBF}" type="pres">
      <dgm:prSet presAssocID="{36CA4931-5150-426B-9E29-7D8AAC81C3D4}" presName="hierChild3" presStyleCnt="0"/>
      <dgm:spPr/>
    </dgm:pt>
    <dgm:pt modelId="{1BDB18B2-68DA-40E0-837B-BDD766A89B66}" type="pres">
      <dgm:prSet presAssocID="{E9AD38AE-028C-424A-97BF-736C7C795B20}" presName="Name10" presStyleLbl="parChTrans1D2" presStyleIdx="2" presStyleCnt="5"/>
      <dgm:spPr/>
      <dgm:t>
        <a:bodyPr/>
        <a:lstStyle/>
        <a:p>
          <a:endParaRPr lang="pl-PL"/>
        </a:p>
      </dgm:t>
    </dgm:pt>
    <dgm:pt modelId="{64C50260-3589-4BAA-84A4-E146C2083B68}" type="pres">
      <dgm:prSet presAssocID="{A48DAD77-0EF7-4DDF-BA2D-40021D1A53C6}" presName="hierRoot2" presStyleCnt="0"/>
      <dgm:spPr/>
    </dgm:pt>
    <dgm:pt modelId="{5D95C484-7ADB-49D0-BCC5-B2BFB185E180}" type="pres">
      <dgm:prSet presAssocID="{A48DAD77-0EF7-4DDF-BA2D-40021D1A53C6}" presName="composite2" presStyleCnt="0"/>
      <dgm:spPr/>
    </dgm:pt>
    <dgm:pt modelId="{36B52E9A-CBC7-4407-9002-4F1E1DCB3764}" type="pres">
      <dgm:prSet presAssocID="{A48DAD77-0EF7-4DDF-BA2D-40021D1A53C6}" presName="background2" presStyleLbl="node2" presStyleIdx="2" presStyleCnt="5"/>
      <dgm:spPr/>
    </dgm:pt>
    <dgm:pt modelId="{C85A9C9D-D19E-4CD1-BD8F-0575FEED7626}" type="pres">
      <dgm:prSet presAssocID="{A48DAD77-0EF7-4DDF-BA2D-40021D1A53C6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9B999164-6EBA-4078-93C3-06B1D3FC9193}" type="pres">
      <dgm:prSet presAssocID="{A48DAD77-0EF7-4DDF-BA2D-40021D1A53C6}" presName="hierChild3" presStyleCnt="0"/>
      <dgm:spPr/>
    </dgm:pt>
    <dgm:pt modelId="{38DC0BE4-1446-4EBF-9C09-683325D742E2}" type="pres">
      <dgm:prSet presAssocID="{382B5EE9-4621-4438-AE98-4C32FF41F5F5}" presName="Name10" presStyleLbl="parChTrans1D2" presStyleIdx="3" presStyleCnt="5"/>
      <dgm:spPr/>
      <dgm:t>
        <a:bodyPr/>
        <a:lstStyle/>
        <a:p>
          <a:endParaRPr lang="pl-PL"/>
        </a:p>
      </dgm:t>
    </dgm:pt>
    <dgm:pt modelId="{61952FFD-D9A4-494F-B5D3-0B92CBF2ACFA}" type="pres">
      <dgm:prSet presAssocID="{F5D957AB-CE37-4555-90B3-0B7CED563032}" presName="hierRoot2" presStyleCnt="0"/>
      <dgm:spPr/>
    </dgm:pt>
    <dgm:pt modelId="{9CA7E949-87D0-4DC2-8350-6DA2D9EB49D3}" type="pres">
      <dgm:prSet presAssocID="{F5D957AB-CE37-4555-90B3-0B7CED563032}" presName="composite2" presStyleCnt="0"/>
      <dgm:spPr/>
    </dgm:pt>
    <dgm:pt modelId="{D63D6462-799A-41B6-83E6-B61A13EAA4C8}" type="pres">
      <dgm:prSet presAssocID="{F5D957AB-CE37-4555-90B3-0B7CED563032}" presName="background2" presStyleLbl="node2" presStyleIdx="3" presStyleCnt="5"/>
      <dgm:spPr/>
    </dgm:pt>
    <dgm:pt modelId="{A258936B-9F7D-46CF-8CB6-24E9418215AA}" type="pres">
      <dgm:prSet presAssocID="{F5D957AB-CE37-4555-90B3-0B7CED563032}" presName="text2" presStyleLbl="fgAcc2" presStyleIdx="3" presStyleCnt="5" custLinFactNeighborX="-1249" custLinFactNeighborY="-90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4A97A784-9380-4352-B0F0-EBF8991C5DD7}" type="pres">
      <dgm:prSet presAssocID="{F5D957AB-CE37-4555-90B3-0B7CED563032}" presName="hierChild3" presStyleCnt="0"/>
      <dgm:spPr/>
    </dgm:pt>
    <dgm:pt modelId="{E28FD539-1C01-4AD7-957E-B89CA289C39E}" type="pres">
      <dgm:prSet presAssocID="{0C4676FD-2902-41A6-AAFE-1CDE5A8C24E4}" presName="Name10" presStyleLbl="parChTrans1D2" presStyleIdx="4" presStyleCnt="5"/>
      <dgm:spPr/>
      <dgm:t>
        <a:bodyPr/>
        <a:lstStyle/>
        <a:p>
          <a:endParaRPr lang="pl-PL"/>
        </a:p>
      </dgm:t>
    </dgm:pt>
    <dgm:pt modelId="{AE25D862-8C56-4851-B44D-15DD1F822CD0}" type="pres">
      <dgm:prSet presAssocID="{B6D17EC3-E5C4-4094-A410-2CA75B17B1E3}" presName="hierRoot2" presStyleCnt="0"/>
      <dgm:spPr/>
    </dgm:pt>
    <dgm:pt modelId="{8CB1D83F-1D10-44CD-8C56-85467047C93C}" type="pres">
      <dgm:prSet presAssocID="{B6D17EC3-E5C4-4094-A410-2CA75B17B1E3}" presName="composite2" presStyleCnt="0"/>
      <dgm:spPr/>
    </dgm:pt>
    <dgm:pt modelId="{FE7EB366-5B1A-46F8-8558-07F24B9749DB}" type="pres">
      <dgm:prSet presAssocID="{B6D17EC3-E5C4-4094-A410-2CA75B17B1E3}" presName="background2" presStyleLbl="node2" presStyleIdx="4" presStyleCnt="5"/>
      <dgm:spPr/>
    </dgm:pt>
    <dgm:pt modelId="{C2530701-2A03-4B07-90A7-78CC97ED81A9}" type="pres">
      <dgm:prSet presAssocID="{B6D17EC3-E5C4-4094-A410-2CA75B17B1E3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98AE2723-50CE-4F22-A9B7-F76225AC5242}" type="pres">
      <dgm:prSet presAssocID="{B6D17EC3-E5C4-4094-A410-2CA75B17B1E3}" presName="hierChild3" presStyleCnt="0"/>
      <dgm:spPr/>
    </dgm:pt>
  </dgm:ptLst>
  <dgm:cxnLst>
    <dgm:cxn modelId="{C05CD3FC-F9EF-415A-BB7B-E1F7A1DCA8DA}" srcId="{A30045EF-9A81-44CF-BFB8-C22733B3EB80}" destId="{36CA4931-5150-426B-9E29-7D8AAC81C3D4}" srcOrd="1" destOrd="0" parTransId="{018E6724-951B-4053-8132-5FDA886ADB05}" sibTransId="{724A2937-341D-4D4E-8BBD-A1FB61232A77}"/>
    <dgm:cxn modelId="{25B3C3E4-1051-49EE-B675-87F8E5460482}" type="presOf" srcId="{E9AD38AE-028C-424A-97BF-736C7C795B20}" destId="{1BDB18B2-68DA-40E0-837B-BDD766A89B66}" srcOrd="0" destOrd="0" presId="urn:microsoft.com/office/officeart/2005/8/layout/hierarchy1"/>
    <dgm:cxn modelId="{EFB22235-1B27-4D58-9F93-DA8C8ED91A45}" type="presOf" srcId="{8C26B85D-93F5-4D3A-B1D1-6B2A990170C7}" destId="{6BA85C7D-953C-48DC-B9ED-5402EB7FEA28}" srcOrd="0" destOrd="0" presId="urn:microsoft.com/office/officeart/2005/8/layout/hierarchy1"/>
    <dgm:cxn modelId="{C06613F4-A478-4EA8-B486-2A50AC402665}" srcId="{A30045EF-9A81-44CF-BFB8-C22733B3EB80}" destId="{F5D957AB-CE37-4555-90B3-0B7CED563032}" srcOrd="3" destOrd="0" parTransId="{382B5EE9-4621-4438-AE98-4C32FF41F5F5}" sibTransId="{1B4658EF-D7F2-4DFD-AC96-8AFA71429CBD}"/>
    <dgm:cxn modelId="{15EBE17C-5D98-40FA-8D54-F038D9A68694}" type="presOf" srcId="{382B5EE9-4621-4438-AE98-4C32FF41F5F5}" destId="{38DC0BE4-1446-4EBF-9C09-683325D742E2}" srcOrd="0" destOrd="0" presId="urn:microsoft.com/office/officeart/2005/8/layout/hierarchy1"/>
    <dgm:cxn modelId="{26B59676-B5DB-4722-A5E6-ECD83DE2A7BB}" type="presOf" srcId="{0C4676FD-2902-41A6-AAFE-1CDE5A8C24E4}" destId="{E28FD539-1C01-4AD7-957E-B89CA289C39E}" srcOrd="0" destOrd="0" presId="urn:microsoft.com/office/officeart/2005/8/layout/hierarchy1"/>
    <dgm:cxn modelId="{1651ADD9-282D-4AAE-B3B8-E31A769B3F61}" srcId="{A30045EF-9A81-44CF-BFB8-C22733B3EB80}" destId="{A48DAD77-0EF7-4DDF-BA2D-40021D1A53C6}" srcOrd="2" destOrd="0" parTransId="{E9AD38AE-028C-424A-97BF-736C7C795B20}" sibTransId="{69D49DBD-1EAC-4CC6-9389-6F565A7E2FE5}"/>
    <dgm:cxn modelId="{11D99934-3C33-4CDF-B688-F3448563335C}" srcId="{A30045EF-9A81-44CF-BFB8-C22733B3EB80}" destId="{B6D17EC3-E5C4-4094-A410-2CA75B17B1E3}" srcOrd="4" destOrd="0" parTransId="{0C4676FD-2902-41A6-AAFE-1CDE5A8C24E4}" sibTransId="{2B362EDF-69C7-4D77-9633-CA890D91007F}"/>
    <dgm:cxn modelId="{6B1241D4-B51F-4266-B0C8-A008FB34306F}" type="presOf" srcId="{C4C4FF36-41E9-4AC6-B87E-44D128051706}" destId="{A5E795A5-FDC9-4A0E-8006-A0B49EDEC213}" srcOrd="0" destOrd="0" presId="urn:microsoft.com/office/officeart/2005/8/layout/hierarchy1"/>
    <dgm:cxn modelId="{3A102B6B-7CA0-480E-BBAA-37C3B3F92E8C}" type="presOf" srcId="{B6D17EC3-E5C4-4094-A410-2CA75B17B1E3}" destId="{C2530701-2A03-4B07-90A7-78CC97ED81A9}" srcOrd="0" destOrd="0" presId="urn:microsoft.com/office/officeart/2005/8/layout/hierarchy1"/>
    <dgm:cxn modelId="{7931E548-11E2-431D-B342-9FF39642CC58}" type="presOf" srcId="{58CFB9A1-07D8-460D-934D-3F4171D4477F}" destId="{415F6754-A703-4BBF-9846-01B3F24A2C9B}" srcOrd="0" destOrd="0" presId="urn:microsoft.com/office/officeart/2005/8/layout/hierarchy1"/>
    <dgm:cxn modelId="{D0D41C39-647D-4640-8B96-AA23036F2C6D}" type="presOf" srcId="{36CA4931-5150-426B-9E29-7D8AAC81C3D4}" destId="{BAFA4E91-E44F-47E5-BC88-EC6E2B08C5F5}" srcOrd="0" destOrd="0" presId="urn:microsoft.com/office/officeart/2005/8/layout/hierarchy1"/>
    <dgm:cxn modelId="{DA14BA4C-1E93-48A1-A2CF-AFAB03623C61}" srcId="{58CFB9A1-07D8-460D-934D-3F4171D4477F}" destId="{A30045EF-9A81-44CF-BFB8-C22733B3EB80}" srcOrd="0" destOrd="0" parTransId="{34D7C763-E1ED-47F2-8BB9-A0B4B61F4EF5}" sibTransId="{1B940D97-7673-43DC-88CF-D20E97D59896}"/>
    <dgm:cxn modelId="{56BAAB47-5C1D-45C7-A12D-72A641BC01C4}" type="presOf" srcId="{A30045EF-9A81-44CF-BFB8-C22733B3EB80}" destId="{770D23EE-D986-4018-847A-3C5BCC2306E9}" srcOrd="0" destOrd="0" presId="urn:microsoft.com/office/officeart/2005/8/layout/hierarchy1"/>
    <dgm:cxn modelId="{5AF14939-DA87-4135-91B1-4376E86D075F}" type="presOf" srcId="{F5D957AB-CE37-4555-90B3-0B7CED563032}" destId="{A258936B-9F7D-46CF-8CB6-24E9418215AA}" srcOrd="0" destOrd="0" presId="urn:microsoft.com/office/officeart/2005/8/layout/hierarchy1"/>
    <dgm:cxn modelId="{57E9D306-1435-4086-859E-0D1028BDF181}" srcId="{A30045EF-9A81-44CF-BFB8-C22733B3EB80}" destId="{C4C4FF36-41E9-4AC6-B87E-44D128051706}" srcOrd="0" destOrd="0" parTransId="{8C26B85D-93F5-4D3A-B1D1-6B2A990170C7}" sibTransId="{907D4012-5F60-43F5-B122-2703DE57864D}"/>
    <dgm:cxn modelId="{FEA9E994-3CEF-4D29-8CB8-74FA99931057}" type="presOf" srcId="{A48DAD77-0EF7-4DDF-BA2D-40021D1A53C6}" destId="{C85A9C9D-D19E-4CD1-BD8F-0575FEED7626}" srcOrd="0" destOrd="0" presId="urn:microsoft.com/office/officeart/2005/8/layout/hierarchy1"/>
    <dgm:cxn modelId="{A010D186-A447-48CC-9056-2336FF64B566}" type="presOf" srcId="{018E6724-951B-4053-8132-5FDA886ADB05}" destId="{35580844-1FE0-443E-BA8A-A4031E86FD52}" srcOrd="0" destOrd="0" presId="urn:microsoft.com/office/officeart/2005/8/layout/hierarchy1"/>
    <dgm:cxn modelId="{99A7EDB9-6B78-4FEE-9A70-9ABF752B0741}" type="presParOf" srcId="{415F6754-A703-4BBF-9846-01B3F24A2C9B}" destId="{0192C5D7-D710-4235-897B-16E96448388E}" srcOrd="0" destOrd="0" presId="urn:microsoft.com/office/officeart/2005/8/layout/hierarchy1"/>
    <dgm:cxn modelId="{8ABF9F51-F946-4E06-BAB6-CB5D966E934C}" type="presParOf" srcId="{0192C5D7-D710-4235-897B-16E96448388E}" destId="{80846E5F-4DBD-4306-86F0-C1AF224F4434}" srcOrd="0" destOrd="0" presId="urn:microsoft.com/office/officeart/2005/8/layout/hierarchy1"/>
    <dgm:cxn modelId="{D58BE192-8037-4C34-B988-F8940F7E9E5E}" type="presParOf" srcId="{80846E5F-4DBD-4306-86F0-C1AF224F4434}" destId="{9E20C800-1C85-403B-99C5-E1922B80AE43}" srcOrd="0" destOrd="0" presId="urn:microsoft.com/office/officeart/2005/8/layout/hierarchy1"/>
    <dgm:cxn modelId="{CBD24C58-4C7F-4F79-90CB-802DA04C27A7}" type="presParOf" srcId="{80846E5F-4DBD-4306-86F0-C1AF224F4434}" destId="{770D23EE-D986-4018-847A-3C5BCC2306E9}" srcOrd="1" destOrd="0" presId="urn:microsoft.com/office/officeart/2005/8/layout/hierarchy1"/>
    <dgm:cxn modelId="{0886A402-E72C-4B6C-88B8-54B6130156A6}" type="presParOf" srcId="{0192C5D7-D710-4235-897B-16E96448388E}" destId="{31F92718-1B40-413E-9E73-B738E24A38FC}" srcOrd="1" destOrd="0" presId="urn:microsoft.com/office/officeart/2005/8/layout/hierarchy1"/>
    <dgm:cxn modelId="{8E0EA862-6C16-4E2B-A2C7-C05940766EF7}" type="presParOf" srcId="{31F92718-1B40-413E-9E73-B738E24A38FC}" destId="{6BA85C7D-953C-48DC-B9ED-5402EB7FEA28}" srcOrd="0" destOrd="0" presId="urn:microsoft.com/office/officeart/2005/8/layout/hierarchy1"/>
    <dgm:cxn modelId="{597A7FC9-5326-4D3E-A445-F9EA13D59F7E}" type="presParOf" srcId="{31F92718-1B40-413E-9E73-B738E24A38FC}" destId="{51A9CC5C-3EBA-407B-BEAE-24F4A257F647}" srcOrd="1" destOrd="0" presId="urn:microsoft.com/office/officeart/2005/8/layout/hierarchy1"/>
    <dgm:cxn modelId="{0EA1928A-4007-4343-89A7-A0E7DA0E2FC4}" type="presParOf" srcId="{51A9CC5C-3EBA-407B-BEAE-24F4A257F647}" destId="{79D380C6-464E-4C77-ADF5-ECE3165B4717}" srcOrd="0" destOrd="0" presId="urn:microsoft.com/office/officeart/2005/8/layout/hierarchy1"/>
    <dgm:cxn modelId="{9D8E4713-8C05-418C-87D6-7AB6094BF597}" type="presParOf" srcId="{79D380C6-464E-4C77-ADF5-ECE3165B4717}" destId="{57713DDD-7C9E-4DA8-8AFC-3023CCA01D31}" srcOrd="0" destOrd="0" presId="urn:microsoft.com/office/officeart/2005/8/layout/hierarchy1"/>
    <dgm:cxn modelId="{23CB9ADA-57FD-4329-83D8-E693848788D0}" type="presParOf" srcId="{79D380C6-464E-4C77-ADF5-ECE3165B4717}" destId="{A5E795A5-FDC9-4A0E-8006-A0B49EDEC213}" srcOrd="1" destOrd="0" presId="urn:microsoft.com/office/officeart/2005/8/layout/hierarchy1"/>
    <dgm:cxn modelId="{EBB66507-F5CC-4EA2-841D-74D46CC2305D}" type="presParOf" srcId="{51A9CC5C-3EBA-407B-BEAE-24F4A257F647}" destId="{DC7DEC13-B306-4F6C-AB0B-10A791EFCCF6}" srcOrd="1" destOrd="0" presId="urn:microsoft.com/office/officeart/2005/8/layout/hierarchy1"/>
    <dgm:cxn modelId="{BF748069-CEF3-4276-9439-334F27DB41D5}" type="presParOf" srcId="{31F92718-1B40-413E-9E73-B738E24A38FC}" destId="{35580844-1FE0-443E-BA8A-A4031E86FD52}" srcOrd="2" destOrd="0" presId="urn:microsoft.com/office/officeart/2005/8/layout/hierarchy1"/>
    <dgm:cxn modelId="{78AF24CD-91D6-4AC5-8F0E-A8342D96BF87}" type="presParOf" srcId="{31F92718-1B40-413E-9E73-B738E24A38FC}" destId="{F87E16C3-1F80-4A8F-9FEE-92CAB9CE3DED}" srcOrd="3" destOrd="0" presId="urn:microsoft.com/office/officeart/2005/8/layout/hierarchy1"/>
    <dgm:cxn modelId="{FA3AF403-28CF-4BCB-B9E0-B7EE288577D2}" type="presParOf" srcId="{F87E16C3-1F80-4A8F-9FEE-92CAB9CE3DED}" destId="{3C2BC20C-EF67-41D4-9A0D-9670CD870749}" srcOrd="0" destOrd="0" presId="urn:microsoft.com/office/officeart/2005/8/layout/hierarchy1"/>
    <dgm:cxn modelId="{3EDE3C88-EC0B-4414-BD68-EFF229D238AB}" type="presParOf" srcId="{3C2BC20C-EF67-41D4-9A0D-9670CD870749}" destId="{96196952-68CF-491F-8E96-CC124429891A}" srcOrd="0" destOrd="0" presId="urn:microsoft.com/office/officeart/2005/8/layout/hierarchy1"/>
    <dgm:cxn modelId="{61F31CDD-FEDA-4FAE-AFD7-F5ABACD80F6F}" type="presParOf" srcId="{3C2BC20C-EF67-41D4-9A0D-9670CD870749}" destId="{BAFA4E91-E44F-47E5-BC88-EC6E2B08C5F5}" srcOrd="1" destOrd="0" presId="urn:microsoft.com/office/officeart/2005/8/layout/hierarchy1"/>
    <dgm:cxn modelId="{B8260AD6-DE30-4157-A92B-82EEBEF5783F}" type="presParOf" srcId="{F87E16C3-1F80-4A8F-9FEE-92CAB9CE3DED}" destId="{A745934D-B404-4021-BBF6-F1BE84403BBF}" srcOrd="1" destOrd="0" presId="urn:microsoft.com/office/officeart/2005/8/layout/hierarchy1"/>
    <dgm:cxn modelId="{EF83C2CB-7AEA-4A3D-99A1-660F58907398}" type="presParOf" srcId="{31F92718-1B40-413E-9E73-B738E24A38FC}" destId="{1BDB18B2-68DA-40E0-837B-BDD766A89B66}" srcOrd="4" destOrd="0" presId="urn:microsoft.com/office/officeart/2005/8/layout/hierarchy1"/>
    <dgm:cxn modelId="{439CC4F0-92ED-4276-902F-498F22B16835}" type="presParOf" srcId="{31F92718-1B40-413E-9E73-B738E24A38FC}" destId="{64C50260-3589-4BAA-84A4-E146C2083B68}" srcOrd="5" destOrd="0" presId="urn:microsoft.com/office/officeart/2005/8/layout/hierarchy1"/>
    <dgm:cxn modelId="{4D41F06D-1641-43C6-907B-62F3E7E47056}" type="presParOf" srcId="{64C50260-3589-4BAA-84A4-E146C2083B68}" destId="{5D95C484-7ADB-49D0-BCC5-B2BFB185E180}" srcOrd="0" destOrd="0" presId="urn:microsoft.com/office/officeart/2005/8/layout/hierarchy1"/>
    <dgm:cxn modelId="{B8E81F71-57FD-4B77-BB2A-8CB43D573C02}" type="presParOf" srcId="{5D95C484-7ADB-49D0-BCC5-B2BFB185E180}" destId="{36B52E9A-CBC7-4407-9002-4F1E1DCB3764}" srcOrd="0" destOrd="0" presId="urn:microsoft.com/office/officeart/2005/8/layout/hierarchy1"/>
    <dgm:cxn modelId="{D90AD25E-B571-4220-B551-7C0D19042DB8}" type="presParOf" srcId="{5D95C484-7ADB-49D0-BCC5-B2BFB185E180}" destId="{C85A9C9D-D19E-4CD1-BD8F-0575FEED7626}" srcOrd="1" destOrd="0" presId="urn:microsoft.com/office/officeart/2005/8/layout/hierarchy1"/>
    <dgm:cxn modelId="{C1FCA33B-3AE0-4D63-9908-4C0FF527F3B1}" type="presParOf" srcId="{64C50260-3589-4BAA-84A4-E146C2083B68}" destId="{9B999164-6EBA-4078-93C3-06B1D3FC9193}" srcOrd="1" destOrd="0" presId="urn:microsoft.com/office/officeart/2005/8/layout/hierarchy1"/>
    <dgm:cxn modelId="{056551AB-CDDB-49C5-B2DF-0392DFE3B74F}" type="presParOf" srcId="{31F92718-1B40-413E-9E73-B738E24A38FC}" destId="{38DC0BE4-1446-4EBF-9C09-683325D742E2}" srcOrd="6" destOrd="0" presId="urn:microsoft.com/office/officeart/2005/8/layout/hierarchy1"/>
    <dgm:cxn modelId="{8CE53FD7-BCA1-4890-A742-6EF74446342C}" type="presParOf" srcId="{31F92718-1B40-413E-9E73-B738E24A38FC}" destId="{61952FFD-D9A4-494F-B5D3-0B92CBF2ACFA}" srcOrd="7" destOrd="0" presId="urn:microsoft.com/office/officeart/2005/8/layout/hierarchy1"/>
    <dgm:cxn modelId="{DD96B386-00C7-4177-9F5B-F6F196A48600}" type="presParOf" srcId="{61952FFD-D9A4-494F-B5D3-0B92CBF2ACFA}" destId="{9CA7E949-87D0-4DC2-8350-6DA2D9EB49D3}" srcOrd="0" destOrd="0" presId="urn:microsoft.com/office/officeart/2005/8/layout/hierarchy1"/>
    <dgm:cxn modelId="{2E126DB0-5E98-48E4-88FE-B7C66E0497FE}" type="presParOf" srcId="{9CA7E949-87D0-4DC2-8350-6DA2D9EB49D3}" destId="{D63D6462-799A-41B6-83E6-B61A13EAA4C8}" srcOrd="0" destOrd="0" presId="urn:microsoft.com/office/officeart/2005/8/layout/hierarchy1"/>
    <dgm:cxn modelId="{9DD865A2-3534-4C0A-B7AA-33B5A5CEAF36}" type="presParOf" srcId="{9CA7E949-87D0-4DC2-8350-6DA2D9EB49D3}" destId="{A258936B-9F7D-46CF-8CB6-24E9418215AA}" srcOrd="1" destOrd="0" presId="urn:microsoft.com/office/officeart/2005/8/layout/hierarchy1"/>
    <dgm:cxn modelId="{F9C44529-EC23-443A-BB15-5B07E2D2F4DF}" type="presParOf" srcId="{61952FFD-D9A4-494F-B5D3-0B92CBF2ACFA}" destId="{4A97A784-9380-4352-B0F0-EBF8991C5DD7}" srcOrd="1" destOrd="0" presId="urn:microsoft.com/office/officeart/2005/8/layout/hierarchy1"/>
    <dgm:cxn modelId="{DE7F9D7F-8EC8-4947-86C6-0EBD6C67234D}" type="presParOf" srcId="{31F92718-1B40-413E-9E73-B738E24A38FC}" destId="{E28FD539-1C01-4AD7-957E-B89CA289C39E}" srcOrd="8" destOrd="0" presId="urn:microsoft.com/office/officeart/2005/8/layout/hierarchy1"/>
    <dgm:cxn modelId="{0AA594CA-9018-431E-B742-651B357078F1}" type="presParOf" srcId="{31F92718-1B40-413E-9E73-B738E24A38FC}" destId="{AE25D862-8C56-4851-B44D-15DD1F822CD0}" srcOrd="9" destOrd="0" presId="urn:microsoft.com/office/officeart/2005/8/layout/hierarchy1"/>
    <dgm:cxn modelId="{3EF9FEB4-2645-4B29-9AC1-532BB4180CD8}" type="presParOf" srcId="{AE25D862-8C56-4851-B44D-15DD1F822CD0}" destId="{8CB1D83F-1D10-44CD-8C56-85467047C93C}" srcOrd="0" destOrd="0" presId="urn:microsoft.com/office/officeart/2005/8/layout/hierarchy1"/>
    <dgm:cxn modelId="{7B305474-F4FD-4DAA-87B5-E718077CA60E}" type="presParOf" srcId="{8CB1D83F-1D10-44CD-8C56-85467047C93C}" destId="{FE7EB366-5B1A-46F8-8558-07F24B9749DB}" srcOrd="0" destOrd="0" presId="urn:microsoft.com/office/officeart/2005/8/layout/hierarchy1"/>
    <dgm:cxn modelId="{0DCFC842-E389-450F-89C4-466AF8CF27FF}" type="presParOf" srcId="{8CB1D83F-1D10-44CD-8C56-85467047C93C}" destId="{C2530701-2A03-4B07-90A7-78CC97ED81A9}" srcOrd="1" destOrd="0" presId="urn:microsoft.com/office/officeart/2005/8/layout/hierarchy1"/>
    <dgm:cxn modelId="{1862D58D-06F7-4C27-B958-2C1205B5E410}" type="presParOf" srcId="{AE25D862-8C56-4851-B44D-15DD1F822CD0}" destId="{98AE2723-50CE-4F22-A9B7-F76225AC524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A3E002-8E57-4AFD-81AC-A299F87461DB}" type="doc">
      <dgm:prSet loTypeId="urn:microsoft.com/office/officeart/2005/8/layout/venn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8AC1DEBD-9E29-4762-A694-CA1F10726270}">
      <dgm:prSet phldrT="[Tekst]" custT="1"/>
      <dgm:spPr/>
      <dgm:t>
        <a:bodyPr/>
        <a:lstStyle/>
        <a:p>
          <a:r>
            <a:rPr lang="pl-PL" sz="1400" dirty="0" smtClean="0">
              <a:solidFill>
                <a:schemeClr val="tx1">
                  <a:lumMod val="65000"/>
                  <a:lumOff val="35000"/>
                </a:schemeClr>
              </a:solidFill>
            </a:rPr>
            <a:t>Otoczenie sektora ES</a:t>
          </a:r>
          <a:endParaRPr lang="pl-PL" sz="14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B63D1959-3480-4BC5-BBCB-77D900B776D9}" type="parTrans" cxnId="{0489922F-763D-4B1F-B4DF-041D52366323}">
      <dgm:prSet/>
      <dgm:spPr/>
      <dgm:t>
        <a:bodyPr/>
        <a:lstStyle/>
        <a:p>
          <a:endParaRPr lang="pl-PL"/>
        </a:p>
      </dgm:t>
    </dgm:pt>
    <dgm:pt modelId="{4BA28573-B390-4F73-9D2C-073101DB1D5A}" type="sibTrans" cxnId="{0489922F-763D-4B1F-B4DF-041D52366323}">
      <dgm:prSet/>
      <dgm:spPr/>
      <dgm:t>
        <a:bodyPr/>
        <a:lstStyle/>
        <a:p>
          <a:endParaRPr lang="pl-PL"/>
        </a:p>
      </dgm:t>
    </dgm:pt>
    <dgm:pt modelId="{F9AB32FD-0ADA-4BC1-A55B-F84148716E91}">
      <dgm:prSet phldrT="[Tekst]" custT="1"/>
      <dgm:spPr/>
      <dgm:t>
        <a:bodyPr/>
        <a:lstStyle/>
        <a:p>
          <a:r>
            <a:rPr lang="pl-PL" sz="1400" dirty="0" smtClean="0">
              <a:solidFill>
                <a:schemeClr val="tx1">
                  <a:lumMod val="65000"/>
                  <a:lumOff val="35000"/>
                </a:schemeClr>
              </a:solidFill>
            </a:rPr>
            <a:t>Podmioty wsparcia ES</a:t>
          </a:r>
          <a:endParaRPr lang="pl-PL" sz="14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A8F1D53-E9EA-42EE-8D11-5A0603B05195}" type="parTrans" cxnId="{2843CDBF-6F0D-44A5-9F77-7838F2C8652D}">
      <dgm:prSet/>
      <dgm:spPr/>
      <dgm:t>
        <a:bodyPr/>
        <a:lstStyle/>
        <a:p>
          <a:endParaRPr lang="pl-PL"/>
        </a:p>
      </dgm:t>
    </dgm:pt>
    <dgm:pt modelId="{C136B775-BD26-4B69-A244-633F7BB5F4B3}" type="sibTrans" cxnId="{2843CDBF-6F0D-44A5-9F77-7838F2C8652D}">
      <dgm:prSet/>
      <dgm:spPr/>
      <dgm:t>
        <a:bodyPr/>
        <a:lstStyle/>
        <a:p>
          <a:endParaRPr lang="pl-PL"/>
        </a:p>
      </dgm:t>
    </dgm:pt>
    <dgm:pt modelId="{6457D9E9-7FFF-4E9F-BCA3-49AB366922FB}">
      <dgm:prSet phldrT="[Tekst]" custT="1"/>
      <dgm:spPr/>
      <dgm:t>
        <a:bodyPr/>
        <a:lstStyle/>
        <a:p>
          <a:r>
            <a:rPr lang="pl-PL" sz="1300" dirty="0" smtClean="0">
              <a:solidFill>
                <a:schemeClr val="tx1">
                  <a:lumMod val="65000"/>
                  <a:lumOff val="35000"/>
                </a:schemeClr>
              </a:solidFill>
            </a:rPr>
            <a:t>Podmioty ES - integracyjne</a:t>
          </a:r>
          <a:endParaRPr lang="pl-PL" sz="13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E85F14E-F293-481F-9C97-E95E55846493}" type="parTrans" cxnId="{17DB580B-4145-4552-A5EF-9DB5B5929757}">
      <dgm:prSet/>
      <dgm:spPr/>
      <dgm:t>
        <a:bodyPr/>
        <a:lstStyle/>
        <a:p>
          <a:endParaRPr lang="pl-PL"/>
        </a:p>
      </dgm:t>
    </dgm:pt>
    <dgm:pt modelId="{4B017CD9-B4E2-4577-AEFD-9CFA1F374CFB}" type="sibTrans" cxnId="{17DB580B-4145-4552-A5EF-9DB5B5929757}">
      <dgm:prSet/>
      <dgm:spPr/>
      <dgm:t>
        <a:bodyPr/>
        <a:lstStyle/>
        <a:p>
          <a:endParaRPr lang="pl-PL"/>
        </a:p>
      </dgm:t>
    </dgm:pt>
    <dgm:pt modelId="{BC481380-54A6-4690-8262-D50DBAB4937C}">
      <dgm:prSet phldrT="[Tekst]" custT="1"/>
      <dgm:spPr/>
      <dgm:t>
        <a:bodyPr/>
        <a:lstStyle/>
        <a:p>
          <a:r>
            <a:rPr lang="pl-PL" sz="1300" dirty="0" smtClean="0">
              <a:solidFill>
                <a:schemeClr val="tx1">
                  <a:lumMod val="65000"/>
                  <a:lumOff val="35000"/>
                </a:schemeClr>
              </a:solidFill>
            </a:rPr>
            <a:t>Podmioty ES - rynkowe – przedsiębiorstwa społeczne</a:t>
          </a:r>
          <a:endParaRPr lang="pl-PL" sz="13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32C5DE3-31C2-49F7-9D7B-C2B6EE5D0591}" type="parTrans" cxnId="{AFCD9273-B080-4191-92E2-790443CB60A9}">
      <dgm:prSet/>
      <dgm:spPr/>
      <dgm:t>
        <a:bodyPr/>
        <a:lstStyle/>
        <a:p>
          <a:endParaRPr lang="pl-PL"/>
        </a:p>
      </dgm:t>
    </dgm:pt>
    <dgm:pt modelId="{514042A0-8100-4132-8EF4-EEF6E81DA615}" type="sibTrans" cxnId="{AFCD9273-B080-4191-92E2-790443CB60A9}">
      <dgm:prSet/>
      <dgm:spPr/>
      <dgm:t>
        <a:bodyPr/>
        <a:lstStyle/>
        <a:p>
          <a:endParaRPr lang="pl-PL"/>
        </a:p>
      </dgm:t>
    </dgm:pt>
    <dgm:pt modelId="{A80A3543-1EB0-4D7D-B2BF-533DC00832AB}" type="pres">
      <dgm:prSet presAssocID="{4CA3E002-8E57-4AFD-81AC-A299F87461DB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B79D4B2-DB12-4214-8D2D-B06C756AD958}" type="pres">
      <dgm:prSet presAssocID="{4CA3E002-8E57-4AFD-81AC-A299F87461DB}" presName="comp1" presStyleCnt="0"/>
      <dgm:spPr/>
    </dgm:pt>
    <dgm:pt modelId="{9EECA5F4-6AC5-4699-9A87-A5A1671AAA26}" type="pres">
      <dgm:prSet presAssocID="{4CA3E002-8E57-4AFD-81AC-A299F87461DB}" presName="circle1" presStyleLbl="node1" presStyleIdx="0" presStyleCnt="4" custLinFactNeighborX="1578" custLinFactNeighborY="18495"/>
      <dgm:spPr/>
      <dgm:t>
        <a:bodyPr/>
        <a:lstStyle/>
        <a:p>
          <a:endParaRPr lang="pl-PL"/>
        </a:p>
      </dgm:t>
    </dgm:pt>
    <dgm:pt modelId="{016E4772-C3DF-40CA-AA1A-655973CC2A4A}" type="pres">
      <dgm:prSet presAssocID="{4CA3E002-8E57-4AFD-81AC-A299F87461DB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3450128-2E63-4B0B-8BFD-8216C36D2639}" type="pres">
      <dgm:prSet presAssocID="{4CA3E002-8E57-4AFD-81AC-A299F87461DB}" presName="comp2" presStyleCnt="0"/>
      <dgm:spPr/>
    </dgm:pt>
    <dgm:pt modelId="{0DEAA670-7AFE-4E1D-BE39-59C4BE034428}" type="pres">
      <dgm:prSet presAssocID="{4CA3E002-8E57-4AFD-81AC-A299F87461DB}" presName="circle2" presStyleLbl="node1" presStyleIdx="1" presStyleCnt="4" custLinFactNeighborX="842" custLinFactNeighborY="0"/>
      <dgm:spPr/>
      <dgm:t>
        <a:bodyPr/>
        <a:lstStyle/>
        <a:p>
          <a:endParaRPr lang="pl-PL"/>
        </a:p>
      </dgm:t>
    </dgm:pt>
    <dgm:pt modelId="{0F77C69A-3884-4504-8587-48FA25CF8EC5}" type="pres">
      <dgm:prSet presAssocID="{4CA3E002-8E57-4AFD-81AC-A299F87461DB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03ADB51-F332-40AF-8B62-6438624394D6}" type="pres">
      <dgm:prSet presAssocID="{4CA3E002-8E57-4AFD-81AC-A299F87461DB}" presName="comp3" presStyleCnt="0"/>
      <dgm:spPr/>
    </dgm:pt>
    <dgm:pt modelId="{8C9A648C-43DF-4D5F-86B4-5B035C5BDA71}" type="pres">
      <dgm:prSet presAssocID="{4CA3E002-8E57-4AFD-81AC-A299F87461DB}" presName="circle3" presStyleLbl="node1" presStyleIdx="2" presStyleCnt="4" custLinFactNeighborX="175" custLinFactNeighborY="0"/>
      <dgm:spPr/>
      <dgm:t>
        <a:bodyPr/>
        <a:lstStyle/>
        <a:p>
          <a:endParaRPr lang="pl-PL"/>
        </a:p>
      </dgm:t>
    </dgm:pt>
    <dgm:pt modelId="{AB3E90E6-66EA-4430-81CA-FDDE5BF1D456}" type="pres">
      <dgm:prSet presAssocID="{4CA3E002-8E57-4AFD-81AC-A299F87461DB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7E8CBCF-91D9-4605-AC42-30DDF276EBCD}" type="pres">
      <dgm:prSet presAssocID="{4CA3E002-8E57-4AFD-81AC-A299F87461DB}" presName="comp4" presStyleCnt="0"/>
      <dgm:spPr/>
    </dgm:pt>
    <dgm:pt modelId="{4084613F-6EEE-4812-B191-9BB010148B5C}" type="pres">
      <dgm:prSet presAssocID="{4CA3E002-8E57-4AFD-81AC-A299F87461DB}" presName="circle4" presStyleLbl="node1" presStyleIdx="3" presStyleCnt="4"/>
      <dgm:spPr/>
      <dgm:t>
        <a:bodyPr/>
        <a:lstStyle/>
        <a:p>
          <a:endParaRPr lang="pl-PL"/>
        </a:p>
      </dgm:t>
    </dgm:pt>
    <dgm:pt modelId="{1137E9DC-23A2-4EB3-91C5-815F5181ADAB}" type="pres">
      <dgm:prSet presAssocID="{4CA3E002-8E57-4AFD-81AC-A299F87461DB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67F3BFA-EBC0-4C83-B0DD-1308B790E498}" type="presOf" srcId="{8AC1DEBD-9E29-4762-A694-CA1F10726270}" destId="{016E4772-C3DF-40CA-AA1A-655973CC2A4A}" srcOrd="1" destOrd="0" presId="urn:microsoft.com/office/officeart/2005/8/layout/venn2"/>
    <dgm:cxn modelId="{8EADF884-14F2-4641-8CD3-8F5A10138750}" type="presOf" srcId="{6457D9E9-7FFF-4E9F-BCA3-49AB366922FB}" destId="{8C9A648C-43DF-4D5F-86B4-5B035C5BDA71}" srcOrd="0" destOrd="0" presId="urn:microsoft.com/office/officeart/2005/8/layout/venn2"/>
    <dgm:cxn modelId="{3BB1D9D0-36DA-415F-BB95-22F2F8C41592}" type="presOf" srcId="{BC481380-54A6-4690-8262-D50DBAB4937C}" destId="{1137E9DC-23A2-4EB3-91C5-815F5181ADAB}" srcOrd="1" destOrd="0" presId="urn:microsoft.com/office/officeart/2005/8/layout/venn2"/>
    <dgm:cxn modelId="{5D2049D5-1904-4248-9DCA-18A309864F1C}" type="presOf" srcId="{4CA3E002-8E57-4AFD-81AC-A299F87461DB}" destId="{A80A3543-1EB0-4D7D-B2BF-533DC00832AB}" srcOrd="0" destOrd="0" presId="urn:microsoft.com/office/officeart/2005/8/layout/venn2"/>
    <dgm:cxn modelId="{17DB580B-4145-4552-A5EF-9DB5B5929757}" srcId="{4CA3E002-8E57-4AFD-81AC-A299F87461DB}" destId="{6457D9E9-7FFF-4E9F-BCA3-49AB366922FB}" srcOrd="2" destOrd="0" parTransId="{5E85F14E-F293-481F-9C97-E95E55846493}" sibTransId="{4B017CD9-B4E2-4577-AEFD-9CFA1F374CFB}"/>
    <dgm:cxn modelId="{0489922F-763D-4B1F-B4DF-041D52366323}" srcId="{4CA3E002-8E57-4AFD-81AC-A299F87461DB}" destId="{8AC1DEBD-9E29-4762-A694-CA1F10726270}" srcOrd="0" destOrd="0" parTransId="{B63D1959-3480-4BC5-BBCB-77D900B776D9}" sibTransId="{4BA28573-B390-4F73-9D2C-073101DB1D5A}"/>
    <dgm:cxn modelId="{902FE109-EF7A-4A8F-92CF-044CD95D5F81}" type="presOf" srcId="{F9AB32FD-0ADA-4BC1-A55B-F84148716E91}" destId="{0F77C69A-3884-4504-8587-48FA25CF8EC5}" srcOrd="1" destOrd="0" presId="urn:microsoft.com/office/officeart/2005/8/layout/venn2"/>
    <dgm:cxn modelId="{04D5881A-E2E9-4791-B258-25D547AE0140}" type="presOf" srcId="{F9AB32FD-0ADA-4BC1-A55B-F84148716E91}" destId="{0DEAA670-7AFE-4E1D-BE39-59C4BE034428}" srcOrd="0" destOrd="0" presId="urn:microsoft.com/office/officeart/2005/8/layout/venn2"/>
    <dgm:cxn modelId="{AFCD9273-B080-4191-92E2-790443CB60A9}" srcId="{4CA3E002-8E57-4AFD-81AC-A299F87461DB}" destId="{BC481380-54A6-4690-8262-D50DBAB4937C}" srcOrd="3" destOrd="0" parTransId="{932C5DE3-31C2-49F7-9D7B-C2B6EE5D0591}" sibTransId="{514042A0-8100-4132-8EF4-EEF6E81DA615}"/>
    <dgm:cxn modelId="{2843CDBF-6F0D-44A5-9F77-7838F2C8652D}" srcId="{4CA3E002-8E57-4AFD-81AC-A299F87461DB}" destId="{F9AB32FD-0ADA-4BC1-A55B-F84148716E91}" srcOrd="1" destOrd="0" parTransId="{CA8F1D53-E9EA-42EE-8D11-5A0603B05195}" sibTransId="{C136B775-BD26-4B69-A244-633F7BB5F4B3}"/>
    <dgm:cxn modelId="{DC5D466A-493B-408D-9025-C15A4DF73C2B}" type="presOf" srcId="{8AC1DEBD-9E29-4762-A694-CA1F10726270}" destId="{9EECA5F4-6AC5-4699-9A87-A5A1671AAA26}" srcOrd="0" destOrd="0" presId="urn:microsoft.com/office/officeart/2005/8/layout/venn2"/>
    <dgm:cxn modelId="{239D4833-0EC7-4D9D-B404-262335ED9D17}" type="presOf" srcId="{BC481380-54A6-4690-8262-D50DBAB4937C}" destId="{4084613F-6EEE-4812-B191-9BB010148B5C}" srcOrd="0" destOrd="0" presId="urn:microsoft.com/office/officeart/2005/8/layout/venn2"/>
    <dgm:cxn modelId="{563EB26B-50F4-4C0F-86AA-C672E1DBCE9D}" type="presOf" srcId="{6457D9E9-7FFF-4E9F-BCA3-49AB366922FB}" destId="{AB3E90E6-66EA-4430-81CA-FDDE5BF1D456}" srcOrd="1" destOrd="0" presId="urn:microsoft.com/office/officeart/2005/8/layout/venn2"/>
    <dgm:cxn modelId="{0779B7B6-CCF2-450B-8117-7E36CF9FF147}" type="presParOf" srcId="{A80A3543-1EB0-4D7D-B2BF-533DC00832AB}" destId="{4B79D4B2-DB12-4214-8D2D-B06C756AD958}" srcOrd="0" destOrd="0" presId="urn:microsoft.com/office/officeart/2005/8/layout/venn2"/>
    <dgm:cxn modelId="{D9855BED-07F4-44CC-BDB5-45CC7FD8EABF}" type="presParOf" srcId="{4B79D4B2-DB12-4214-8D2D-B06C756AD958}" destId="{9EECA5F4-6AC5-4699-9A87-A5A1671AAA26}" srcOrd="0" destOrd="0" presId="urn:microsoft.com/office/officeart/2005/8/layout/venn2"/>
    <dgm:cxn modelId="{8815CAA1-856F-4026-B339-39B4F7150EDC}" type="presParOf" srcId="{4B79D4B2-DB12-4214-8D2D-B06C756AD958}" destId="{016E4772-C3DF-40CA-AA1A-655973CC2A4A}" srcOrd="1" destOrd="0" presId="urn:microsoft.com/office/officeart/2005/8/layout/venn2"/>
    <dgm:cxn modelId="{76CDEAED-357D-4989-A947-63244418E36E}" type="presParOf" srcId="{A80A3543-1EB0-4D7D-B2BF-533DC00832AB}" destId="{23450128-2E63-4B0B-8BFD-8216C36D2639}" srcOrd="1" destOrd="0" presId="urn:microsoft.com/office/officeart/2005/8/layout/venn2"/>
    <dgm:cxn modelId="{88579181-24DE-4D83-AECB-16CF3EC8B9BF}" type="presParOf" srcId="{23450128-2E63-4B0B-8BFD-8216C36D2639}" destId="{0DEAA670-7AFE-4E1D-BE39-59C4BE034428}" srcOrd="0" destOrd="0" presId="urn:microsoft.com/office/officeart/2005/8/layout/venn2"/>
    <dgm:cxn modelId="{0F7527D2-7D6C-4DC3-9B12-CB7EAFB24C28}" type="presParOf" srcId="{23450128-2E63-4B0B-8BFD-8216C36D2639}" destId="{0F77C69A-3884-4504-8587-48FA25CF8EC5}" srcOrd="1" destOrd="0" presId="urn:microsoft.com/office/officeart/2005/8/layout/venn2"/>
    <dgm:cxn modelId="{4B01257A-7D41-4170-98FA-24305FAF8060}" type="presParOf" srcId="{A80A3543-1EB0-4D7D-B2BF-533DC00832AB}" destId="{503ADB51-F332-40AF-8B62-6438624394D6}" srcOrd="2" destOrd="0" presId="urn:microsoft.com/office/officeart/2005/8/layout/venn2"/>
    <dgm:cxn modelId="{2C4CC26B-4AB1-43B4-BD26-5562ABF871F1}" type="presParOf" srcId="{503ADB51-F332-40AF-8B62-6438624394D6}" destId="{8C9A648C-43DF-4D5F-86B4-5B035C5BDA71}" srcOrd="0" destOrd="0" presId="urn:microsoft.com/office/officeart/2005/8/layout/venn2"/>
    <dgm:cxn modelId="{A94498E5-D023-4E47-BD9F-7E6B844FD832}" type="presParOf" srcId="{503ADB51-F332-40AF-8B62-6438624394D6}" destId="{AB3E90E6-66EA-4430-81CA-FDDE5BF1D456}" srcOrd="1" destOrd="0" presId="urn:microsoft.com/office/officeart/2005/8/layout/venn2"/>
    <dgm:cxn modelId="{AA4E1C84-9556-4182-91D3-72B94CC599EC}" type="presParOf" srcId="{A80A3543-1EB0-4D7D-B2BF-533DC00832AB}" destId="{37E8CBCF-91D9-4605-AC42-30DDF276EBCD}" srcOrd="3" destOrd="0" presId="urn:microsoft.com/office/officeart/2005/8/layout/venn2"/>
    <dgm:cxn modelId="{7A17163F-8082-46A2-89A5-B1D83886F723}" type="presParOf" srcId="{37E8CBCF-91D9-4605-AC42-30DDF276EBCD}" destId="{4084613F-6EEE-4812-B191-9BB010148B5C}" srcOrd="0" destOrd="0" presId="urn:microsoft.com/office/officeart/2005/8/layout/venn2"/>
    <dgm:cxn modelId="{125F8728-EFDC-4C9C-AF5C-DCE2ECE6B1E2}" type="presParOf" srcId="{37E8CBCF-91D9-4605-AC42-30DDF276EBCD}" destId="{1137E9DC-23A2-4EB3-91C5-815F5181ADAB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E4071-CDCB-4151-9B06-759C5C80E7F3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D117D-1C55-406B-A8D3-F7F8E3CCA97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2244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1EB7A-7A58-4AEF-84CA-24203220FE9A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BE2318-92B9-4656-98FB-4932E8691E1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2580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E2318-92B9-4656-98FB-4932E8691E1F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06687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3ABC5AC-479E-4779-A10C-6B95C18689F9}" type="datetimeFigureOut">
              <a:rPr lang="pl-PL" smtClean="0"/>
              <a:t>2016-06-14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F5E4F68-F3BC-44BB-8A81-B68342BA0DBD}" type="slidenum">
              <a:rPr lang="pl-PL" smtClean="0"/>
              <a:t>‹#›</a:t>
            </a:fld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8424936" cy="432048"/>
          </a:xfrm>
        </p:spPr>
        <p:txBody>
          <a:bodyPr>
            <a:normAutofit fontScale="90000"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Regionalny Ośrodek Polityki Społecznej Województwa Śląskiego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059832" y="2415465"/>
            <a:ext cx="5375184" cy="2880320"/>
          </a:xfrm>
          <a:scene3d>
            <a:camera prst="orthographicFront"/>
            <a:lightRig rig="threePt" dir="t"/>
          </a:scene3d>
          <a:sp3d>
            <a:bevelB/>
          </a:sp3d>
        </p:spPr>
        <p:txBody>
          <a:bodyPr>
            <a:noAutofit/>
          </a:bodyPr>
          <a:lstStyle/>
          <a:p>
            <a:pPr algn="l"/>
            <a:r>
              <a:rPr lang="pl-PL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SZANSE OSÓB BEZDOMNYCH</a:t>
            </a:r>
          </a:p>
          <a:p>
            <a:pPr algn="l"/>
            <a:r>
              <a:rPr lang="pl-PL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na reintegrację </a:t>
            </a:r>
          </a:p>
          <a:p>
            <a:pPr algn="l"/>
            <a:r>
              <a:rPr lang="pl-PL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społeczno-zawodową </a:t>
            </a:r>
          </a:p>
          <a:p>
            <a:pPr algn="l"/>
            <a:r>
              <a:rPr lang="pl-PL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w województwie śląskim</a:t>
            </a:r>
            <a:endParaRPr lang="pl-PL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28724"/>
            <a:ext cx="1652587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Znalezione obrazy dla zapytania logo województwa &amp;sacute;laskie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415465"/>
            <a:ext cx="1800200" cy="222797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Prostokąt 5"/>
          <p:cNvSpPr/>
          <p:nvPr/>
        </p:nvSpPr>
        <p:spPr>
          <a:xfrm>
            <a:off x="307975" y="56461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>
                <a:solidFill>
                  <a:srgbClr val="0070C0"/>
                </a:solidFill>
                <a:latin typeface="Calibri" panose="020F0502020204030204" pitchFamily="34" charset="0"/>
              </a:rPr>
              <a:t>Konferencja „</a:t>
            </a:r>
            <a:r>
              <a:rPr lang="pl-PL" i="1" dirty="0">
                <a:solidFill>
                  <a:srgbClr val="0070C0"/>
                </a:solidFill>
                <a:latin typeface="Calibri" panose="020F0502020204030204" pitchFamily="34" charset="0"/>
              </a:rPr>
              <a:t>Nowoczesne metody wspierania reintegracji osób bezdomnych</a:t>
            </a:r>
            <a:r>
              <a:rPr lang="pl-PL" dirty="0">
                <a:solidFill>
                  <a:srgbClr val="0070C0"/>
                </a:solidFill>
                <a:latin typeface="Calibri" panose="020F0502020204030204" pitchFamily="34" charset="0"/>
              </a:rPr>
              <a:t>”, </a:t>
            </a:r>
            <a:endParaRPr lang="pl-PL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  <a:p>
            <a:r>
              <a:rPr lang="pl-PL" dirty="0" smtClean="0">
                <a:solidFill>
                  <a:srgbClr val="0070C0"/>
                </a:solidFill>
                <a:latin typeface="Calibri" panose="020F0502020204030204" pitchFamily="34" charset="0"/>
              </a:rPr>
              <a:t>Zabrze</a:t>
            </a:r>
            <a:r>
              <a:rPr lang="pl-PL" dirty="0">
                <a:solidFill>
                  <a:srgbClr val="0070C0"/>
                </a:solidFill>
                <a:latin typeface="Calibri" panose="020F0502020204030204" pitchFamily="34" charset="0"/>
              </a:rPr>
              <a:t>, 15 czerwca 2016 r.</a:t>
            </a:r>
          </a:p>
        </p:txBody>
      </p:sp>
    </p:spTree>
    <p:extLst>
      <p:ext uri="{BB962C8B-B14F-4D97-AF65-F5344CB8AC3E}">
        <p14:creationId xmlns:p14="http://schemas.microsoft.com/office/powerpoint/2010/main" val="89760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26977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sz="1900" dirty="0">
                <a:latin typeface="Calibri" panose="020F0502020204030204" pitchFamily="34" charset="0"/>
              </a:rPr>
              <a:t>Do głównych przyczyn bezdomności zalicza się: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 smtClean="0">
                <a:latin typeface="Calibri" panose="020F0502020204030204" pitchFamily="34" charset="0"/>
              </a:rPr>
              <a:t>ubóstwo</a:t>
            </a:r>
            <a:endParaRPr lang="pl-PL" sz="19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nadużywanie </a:t>
            </a:r>
            <a:r>
              <a:rPr lang="pl-PL" sz="1900" dirty="0" smtClean="0">
                <a:latin typeface="Calibri" panose="020F0502020204030204" pitchFamily="34" charset="0"/>
              </a:rPr>
              <a:t>alkoholu</a:t>
            </a:r>
            <a:endParaRPr lang="pl-PL" sz="19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bezrobocie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problemy </a:t>
            </a:r>
            <a:r>
              <a:rPr lang="pl-PL" sz="1900" dirty="0" smtClean="0">
                <a:latin typeface="Calibri" panose="020F0502020204030204" pitchFamily="34" charset="0"/>
              </a:rPr>
              <a:t>rodzinne</a:t>
            </a:r>
            <a:endParaRPr lang="pl-PL" sz="19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pl-PL" sz="19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900" dirty="0" smtClean="0">
                <a:latin typeface="Calibri" panose="020F0502020204030204" pitchFamily="34" charset="0"/>
              </a:rPr>
              <a:t>W </a:t>
            </a:r>
            <a:r>
              <a:rPr lang="pl-PL" sz="1900" dirty="0">
                <a:latin typeface="Calibri" panose="020F0502020204030204" pitchFamily="34" charset="0"/>
              </a:rPr>
              <a:t>2014 roku w województwie śląskim udział osób </a:t>
            </a:r>
            <a:r>
              <a:rPr lang="pl-PL" sz="1900" dirty="0" smtClean="0">
                <a:latin typeface="Calibri" panose="020F0502020204030204" pitchFamily="34" charset="0"/>
              </a:rPr>
              <a:t>w </a:t>
            </a:r>
            <a:r>
              <a:rPr lang="pl-PL" sz="1900" dirty="0">
                <a:latin typeface="Calibri" panose="020F0502020204030204" pitchFamily="34" charset="0"/>
              </a:rPr>
              <a:t>gospodarstwach domowych znajdujących się poniżej minimum egzystencji (ubóstwo skrajne) kształtował się poniżej średniej dla kraju (7,4%) </a:t>
            </a:r>
            <a:r>
              <a:rPr lang="pl-PL" sz="1900" dirty="0" smtClean="0">
                <a:latin typeface="Calibri" panose="020F0502020204030204" pitchFamily="34" charset="0"/>
              </a:rPr>
              <a:t>i </a:t>
            </a:r>
            <a:r>
              <a:rPr lang="pl-PL" sz="1900" dirty="0">
                <a:latin typeface="Calibri" panose="020F0502020204030204" pitchFamily="34" charset="0"/>
              </a:rPr>
              <a:t>wynosił </a:t>
            </a:r>
            <a:r>
              <a:rPr lang="pl-PL" sz="1900" dirty="0" smtClean="0">
                <a:latin typeface="Calibri" panose="020F0502020204030204" pitchFamily="34" charset="0"/>
              </a:rPr>
              <a:t>4,7%  </a:t>
            </a:r>
          </a:p>
          <a:p>
            <a:pPr marL="0" indent="0" algn="just">
              <a:buNone/>
            </a:pPr>
            <a:endParaRPr lang="pl-PL" sz="22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pl-PL" sz="20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Przyczyny bezdomności</a:t>
            </a:r>
          </a:p>
        </p:txBody>
      </p:sp>
      <p:sp>
        <p:nvSpPr>
          <p:cNvPr id="4" name="Prostokąt 3"/>
          <p:cNvSpPr/>
          <p:nvPr/>
        </p:nvSpPr>
        <p:spPr>
          <a:xfrm>
            <a:off x="872565" y="6021288"/>
            <a:ext cx="28364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buClr>
                <a:srgbClr val="31B6FD"/>
              </a:buClr>
            </a:pPr>
            <a:r>
              <a:rPr lang="pl-PL" sz="1400" dirty="0">
                <a:solidFill>
                  <a:srgbClr val="073E87"/>
                </a:solidFill>
                <a:latin typeface="Calibri" panose="020F0502020204030204" pitchFamily="34" charset="0"/>
              </a:rPr>
              <a:t>Źródło: GUS, Bank Danych Lokalnych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739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8365193"/>
              </p:ext>
            </p:extLst>
          </p:nvPr>
        </p:nvGraphicFramePr>
        <p:xfrm>
          <a:off x="872067" y="2675467"/>
          <a:ext cx="7408333" cy="3450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Liczba osób bezdomnych </a:t>
            </a:r>
            <a:b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w województwie śląskim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36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pl-PL" sz="2100" dirty="0"/>
              <a:t>85% to </a:t>
            </a:r>
            <a:r>
              <a:rPr lang="pl-PL" sz="2100" dirty="0" smtClean="0"/>
              <a:t>osoby bezdomne</a:t>
            </a:r>
            <a:r>
              <a:rPr lang="pl-PL" sz="2100" dirty="0" smtClean="0">
                <a:latin typeface="Calibri" panose="020F0502020204030204" pitchFamily="34" charset="0"/>
              </a:rPr>
              <a:t>, które </a:t>
            </a:r>
            <a:r>
              <a:rPr lang="pl-PL" sz="2100" dirty="0">
                <a:latin typeface="Calibri" panose="020F0502020204030204" pitchFamily="34" charset="0"/>
              </a:rPr>
              <a:t>w czasie badania </a:t>
            </a:r>
            <a:r>
              <a:rPr lang="pl-PL" sz="2100" dirty="0" smtClean="0">
                <a:latin typeface="Calibri" panose="020F0502020204030204" pitchFamily="34" charset="0"/>
              </a:rPr>
              <a:t>przebywały </a:t>
            </a:r>
            <a:r>
              <a:rPr lang="pl-PL" sz="2100" dirty="0">
                <a:latin typeface="Calibri" panose="020F0502020204030204" pitchFamily="34" charset="0"/>
              </a:rPr>
              <a:t>w ogrzewalniach, noclegowniach, schroniskach, domach dla osób bezdomnych, hostelach, tzw. mieszkaniach wspieranych, szpitalach, hospicjach, zakładach karnych czy też izbach wytrzeźwień na terenie województwa śląskiego.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pl-PL" sz="21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2100" dirty="0">
                <a:latin typeface="Calibri" panose="020F0502020204030204" pitchFamily="34" charset="0"/>
              </a:rPr>
              <a:t>15% osób spisano w miejscach, które nie są przystosowane do stałego przebywania (np. pod mostem lub w pustostanach).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pl-PL" sz="21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2100" dirty="0">
                <a:latin typeface="Calibri" panose="020F0502020204030204" pitchFamily="34" charset="0"/>
              </a:rPr>
              <a:t>Niepokojący jest wzrost liczby bezdomnych </a:t>
            </a:r>
            <a:r>
              <a:rPr lang="pl-PL" sz="2100" dirty="0" smtClean="0">
                <a:latin typeface="Calibri" panose="020F0502020204030204" pitchFamily="34" charset="0"/>
              </a:rPr>
              <a:t>dzieci.</a:t>
            </a:r>
            <a:endParaRPr lang="pl-PL" sz="2100" dirty="0">
              <a:latin typeface="Calibri" panose="020F0502020204030204" pitchFamily="34" charset="0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Liczba osób bezdomnych </a:t>
            </a:r>
            <a:b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w województwie śląskim</a:t>
            </a: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936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2337715"/>
              </p:ext>
            </p:extLst>
          </p:nvPr>
        </p:nvGraphicFramePr>
        <p:xfrm>
          <a:off x="993730" y="3068960"/>
          <a:ext cx="7408864" cy="24698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52216"/>
                <a:gridCol w="1852216"/>
                <a:gridCol w="1852216"/>
                <a:gridCol w="1852216"/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Liczba</a:t>
                      </a:r>
                      <a:r>
                        <a:rPr lang="pl-PL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 osób bezdomnych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2013 rok</a:t>
                      </a:r>
                      <a:endParaRPr lang="pl-PL" sz="2000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2015 rok</a:t>
                      </a:r>
                      <a:endParaRPr lang="pl-PL" sz="2000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w</a:t>
                      </a:r>
                      <a:r>
                        <a:rPr lang="pl-PL" sz="2000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pl-PL" sz="200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2016 roku</a:t>
                      </a:r>
                    </a:p>
                    <a:p>
                      <a:pPr algn="ctr"/>
                      <a:r>
                        <a:rPr lang="pl-PL" sz="200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 wzrost o </a:t>
                      </a:r>
                      <a:endParaRPr lang="pl-PL" sz="2000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656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ogółem</a:t>
                      </a:r>
                      <a:r>
                        <a:rPr lang="pl-PL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w</a:t>
                      </a:r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 tym: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3 805</a:t>
                      </a:r>
                      <a:endParaRPr lang="pl-PL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4 415</a:t>
                      </a:r>
                      <a:endParaRPr lang="pl-PL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530</a:t>
                      </a:r>
                      <a:endParaRPr lang="pl-PL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1088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mężczyzn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3 105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3 575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317</a:t>
                      </a:r>
                      <a:endParaRPr lang="pl-PL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kobiet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528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625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154</a:t>
                      </a:r>
                      <a:endParaRPr lang="pl-PL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dzieci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167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215</a:t>
                      </a:r>
                      <a:endParaRPr lang="pl-PL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</a:rPr>
                        <a:t>59</a:t>
                      </a:r>
                      <a:endParaRPr lang="pl-PL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Liczba osób bezdomnych </a:t>
            </a:r>
            <a:b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w województwie śląskim</a:t>
            </a:r>
            <a:endParaRPr lang="pl-PL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7293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6582425"/>
              </p:ext>
            </p:extLst>
          </p:nvPr>
        </p:nvGraphicFramePr>
        <p:xfrm>
          <a:off x="880127" y="2276872"/>
          <a:ext cx="7408333" cy="3738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Liczba osób korzystających z pomocy społecznej z tytułu bezdomności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872067" y="5939234"/>
            <a:ext cx="33738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>
                <a:solidFill>
                  <a:srgbClr val="002060"/>
                </a:solidFill>
                <a:latin typeface="Calibri" panose="020F0502020204030204" pitchFamily="34" charset="0"/>
              </a:rPr>
              <a:t>Źródło: Sprawozdanie MPiPS-03 za 2015 rok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56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Liczba osób korzystających z pomocy społecznej z tytułu bezdomności</a:t>
            </a: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237538"/>
              </p:ext>
            </p:extLst>
          </p:nvPr>
        </p:nvGraphicFramePr>
        <p:xfrm>
          <a:off x="872067" y="2924944"/>
          <a:ext cx="7587112" cy="2586602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1609386"/>
                <a:gridCol w="1609387"/>
                <a:gridCol w="1636978"/>
                <a:gridCol w="2731361"/>
              </a:tblGrid>
              <a:tr h="430867">
                <a:tc>
                  <a:txBody>
                    <a:bodyPr/>
                    <a:lstStyle/>
                    <a:p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</a:rPr>
                        <a:t>Liczba rodzin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</a:rPr>
                        <a:t>Liczba osób w rodzinach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1147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Katowice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628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Katowice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753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1147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Częstochowa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534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Częstochowa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631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1147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Gliwice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385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Gliwice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462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1147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Sosnowiec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382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Zabrze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444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31147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Zabrze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343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Sosnowiec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425</a:t>
                      </a:r>
                      <a:endParaRPr lang="pl-PL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99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1555723"/>
              </p:ext>
            </p:extLst>
          </p:nvPr>
        </p:nvGraphicFramePr>
        <p:xfrm>
          <a:off x="179513" y="1556792"/>
          <a:ext cx="8784975" cy="438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199" y="692696"/>
            <a:ext cx="8229600" cy="1042376"/>
          </a:xfrm>
        </p:spPr>
        <p:txBody>
          <a:bodyPr>
            <a:no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Zasoby instytucjonalne </a:t>
            </a:r>
            <a:b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przeznaczone dla osób </a:t>
            </a:r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bezdomnych</a:t>
            </a:r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872067" y="5828924"/>
            <a:ext cx="65527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Źródło: dane Śląskiego Urzędu Wojewódzkiego w Katowicach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64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27584" y="1988840"/>
            <a:ext cx="7520591" cy="424847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pl-PL" sz="68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 smtClean="0">
                <a:latin typeface="Calibri" panose="020F0502020204030204" pitchFamily="34" charset="0"/>
              </a:rPr>
              <a:t>Schroniska </a:t>
            </a:r>
            <a:r>
              <a:rPr lang="pl-PL" sz="6800" dirty="0">
                <a:latin typeface="Calibri" panose="020F0502020204030204" pitchFamily="34" charset="0"/>
              </a:rPr>
              <a:t>– 26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 smtClean="0">
                <a:latin typeface="Calibri" panose="020F0502020204030204" pitchFamily="34" charset="0"/>
              </a:rPr>
              <a:t>Noclegownie – 23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 smtClean="0">
                <a:latin typeface="Calibri" panose="020F0502020204030204" pitchFamily="34" charset="0"/>
              </a:rPr>
              <a:t>Hostele/domy </a:t>
            </a:r>
            <a:r>
              <a:rPr lang="pl-PL" sz="6800" dirty="0">
                <a:latin typeface="Calibri" panose="020F0502020204030204" pitchFamily="34" charset="0"/>
              </a:rPr>
              <a:t>dla bezdomnych – 17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6800" dirty="0">
                <a:latin typeface="Calibri" panose="020F0502020204030204" pitchFamily="34" charset="0"/>
              </a:rPr>
              <a:t>Ogrzewalnie – </a:t>
            </a:r>
            <a:r>
              <a:rPr lang="pl-PL" sz="6800" dirty="0" smtClean="0">
                <a:latin typeface="Calibri" panose="020F0502020204030204" pitchFamily="34" charset="0"/>
              </a:rPr>
              <a:t>8 </a:t>
            </a:r>
            <a:r>
              <a:rPr lang="pl-PL" sz="4400" dirty="0" smtClean="0">
                <a:latin typeface="Calibri" panose="020F0502020204030204" pitchFamily="34" charset="0"/>
              </a:rPr>
              <a:t>(udzielają </a:t>
            </a:r>
            <a:r>
              <a:rPr lang="pl-PL" sz="4400" dirty="0">
                <a:latin typeface="Calibri" panose="020F0502020204030204" pitchFamily="34" charset="0"/>
              </a:rPr>
              <a:t>pomocy wszystkim osobom potrzebującym, także znajdującym się pod wpływem alkoholu i innych środków psychoaktywnych, o ile nie zagrażają bezpieczeństwu innych osób przebywających w placówce)</a:t>
            </a:r>
          </a:p>
          <a:p>
            <a:endParaRPr lang="pl-PL" sz="68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pl-PL" sz="6800" dirty="0">
                <a:latin typeface="Calibri" panose="020F0502020204030204" pitchFamily="34" charset="0"/>
              </a:rPr>
              <a:t>Placówki te świadczą różnego rodzaju wsparcie dodatkowe: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>
                <a:latin typeface="Calibri" panose="020F0502020204030204" pitchFamily="34" charset="0"/>
              </a:rPr>
              <a:t>pomoc rzeczowa – 61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>
                <a:latin typeface="Calibri" panose="020F0502020204030204" pitchFamily="34" charset="0"/>
              </a:rPr>
              <a:t>pomoc finansowa – 16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>
                <a:latin typeface="Calibri" panose="020F0502020204030204" pitchFamily="34" charset="0"/>
              </a:rPr>
              <a:t>posiłek raz dziennie – 18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6800" dirty="0">
                <a:latin typeface="Calibri" panose="020F0502020204030204" pitchFamily="34" charset="0"/>
              </a:rPr>
              <a:t>posiłek kilka razy dziennie – 38 </a:t>
            </a:r>
            <a:r>
              <a:rPr lang="pl-PL" sz="4800" dirty="0">
                <a:latin typeface="Calibri" panose="020F0502020204030204" pitchFamily="34" charset="0"/>
              </a:rPr>
              <a:t>(w schroniskach udzielane jest pełne wyżywienie, w tym </a:t>
            </a:r>
            <a:r>
              <a:rPr lang="pl-PL" sz="4800" dirty="0" smtClean="0">
                <a:latin typeface="Calibri" panose="020F0502020204030204" pitchFamily="34" charset="0"/>
              </a:rPr>
              <a:t>1 </a:t>
            </a:r>
            <a:r>
              <a:rPr lang="pl-PL" sz="4800" dirty="0">
                <a:latin typeface="Calibri" panose="020F0502020204030204" pitchFamily="34" charset="0"/>
              </a:rPr>
              <a:t>ciepły posiłek)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6800" dirty="0">
                <a:latin typeface="Calibri" panose="020F0502020204030204" pitchFamily="34" charset="0"/>
              </a:rPr>
              <a:t>pomoc w zdobyciu mieszkania, pracy itp. – </a:t>
            </a:r>
            <a:r>
              <a:rPr lang="pl-PL" sz="6800" dirty="0" smtClean="0">
                <a:latin typeface="Calibri" panose="020F0502020204030204" pitchFamily="34" charset="0"/>
              </a:rPr>
              <a:t>28</a:t>
            </a:r>
            <a:endParaRPr lang="pl-PL" sz="68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pl-PL" sz="6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pl-PL" sz="6400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pl-PL" sz="5600" dirty="0" smtClean="0">
                <a:latin typeface="Calibri" panose="020F0502020204030204" pitchFamily="34" charset="0"/>
              </a:rPr>
              <a:t>Stan </a:t>
            </a:r>
            <a:r>
              <a:rPr lang="pl-PL" sz="5600" dirty="0">
                <a:latin typeface="Calibri" panose="020F0502020204030204" pitchFamily="34" charset="0"/>
              </a:rPr>
              <a:t>na </a:t>
            </a:r>
            <a:r>
              <a:rPr lang="pl-PL" sz="5600" dirty="0" smtClean="0">
                <a:latin typeface="Calibri" panose="020F0502020204030204" pitchFamily="34" charset="0"/>
              </a:rPr>
              <a:t>dzień 21.10.2015r.</a:t>
            </a:r>
            <a:endParaRPr lang="pl-PL" sz="5600" dirty="0">
              <a:latin typeface="Calibri" panose="020F0502020204030204" pitchFamily="34" charset="0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252728"/>
          </a:xfrm>
        </p:spPr>
        <p:txBody>
          <a:bodyPr>
            <a:noAutofit/>
          </a:bodyPr>
          <a:lstStyle/>
          <a:p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Schroniska i noclegownie</a:t>
            </a:r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53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72066" y="2348880"/>
            <a:ext cx="7408333" cy="3816424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endParaRPr lang="pl-PL" sz="1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W </a:t>
            </a:r>
            <a:r>
              <a:rPr lang="pl-PL" sz="1800" dirty="0">
                <a:latin typeface="Calibri" panose="020F0502020204030204" pitchFamily="34" charset="0"/>
              </a:rPr>
              <a:t>województwie śląskim </a:t>
            </a:r>
            <a:r>
              <a:rPr lang="pl-PL" sz="1800" dirty="0" smtClean="0">
                <a:latin typeface="Calibri" panose="020F0502020204030204" pitchFamily="34" charset="0"/>
              </a:rPr>
              <a:t>80 </a:t>
            </a:r>
            <a:r>
              <a:rPr lang="pl-PL" sz="1800" dirty="0">
                <a:latin typeface="Calibri" panose="020F0502020204030204" pitchFamily="34" charset="0"/>
              </a:rPr>
              <a:t>placówek prowadzi ośrodki wsparcia doraźnego dla </a:t>
            </a:r>
            <a:r>
              <a:rPr lang="pl-PL" sz="1800" dirty="0" smtClean="0">
                <a:latin typeface="Calibri" panose="020F0502020204030204" pitchFamily="34" charset="0"/>
              </a:rPr>
              <a:t>osób bezdomnych</a:t>
            </a:r>
            <a:r>
              <a:rPr lang="pl-PL" sz="1800" dirty="0">
                <a:latin typeface="Calibri" panose="020F0502020204030204" pitchFamily="34" charset="0"/>
              </a:rPr>
              <a:t>, tj.: </a:t>
            </a:r>
            <a:endParaRPr lang="pl-PL" sz="1800" dirty="0" smtClean="0">
              <a:latin typeface="Calibri" panose="020F0502020204030204" pitchFamily="34" charset="0"/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l-PL" sz="1800" dirty="0" smtClean="0">
                <a:latin typeface="Calibri" panose="020F0502020204030204" pitchFamily="34" charset="0"/>
              </a:rPr>
              <a:t>jadłodajnie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l-PL" sz="1800" dirty="0" smtClean="0">
                <a:latin typeface="Calibri" panose="020F0502020204030204" pitchFamily="34" charset="0"/>
              </a:rPr>
              <a:t>punkty </a:t>
            </a:r>
            <a:r>
              <a:rPr lang="pl-PL" sz="1800" dirty="0">
                <a:latin typeface="Calibri" panose="020F0502020204030204" pitchFamily="34" charset="0"/>
              </a:rPr>
              <a:t>wydawania paczek </a:t>
            </a:r>
            <a:r>
              <a:rPr lang="pl-PL" sz="1800" dirty="0" smtClean="0">
                <a:latin typeface="Calibri" panose="020F0502020204030204" pitchFamily="34" charset="0"/>
              </a:rPr>
              <a:t>żywnościowych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l-PL" sz="1800" dirty="0" smtClean="0">
                <a:latin typeface="Calibri" panose="020F0502020204030204" pitchFamily="34" charset="0"/>
              </a:rPr>
              <a:t>punkty </a:t>
            </a:r>
            <a:r>
              <a:rPr lang="pl-PL" sz="1800" dirty="0">
                <a:latin typeface="Calibri" panose="020F0502020204030204" pitchFamily="34" charset="0"/>
              </a:rPr>
              <a:t>wydawania </a:t>
            </a:r>
            <a:r>
              <a:rPr lang="pl-PL" sz="1800" dirty="0" smtClean="0">
                <a:latin typeface="Calibri" panose="020F0502020204030204" pitchFamily="34" charset="0"/>
              </a:rPr>
              <a:t>odzieży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l-PL" sz="1800" dirty="0" smtClean="0">
                <a:latin typeface="Calibri" panose="020F0502020204030204" pitchFamily="34" charset="0"/>
              </a:rPr>
              <a:t>punkty </a:t>
            </a:r>
            <a:r>
              <a:rPr lang="pl-PL" sz="1800" dirty="0">
                <a:latin typeface="Calibri" panose="020F0502020204030204" pitchFamily="34" charset="0"/>
              </a:rPr>
              <a:t>pomocy </a:t>
            </a:r>
            <a:r>
              <a:rPr lang="pl-PL" sz="1800" dirty="0" smtClean="0">
                <a:latin typeface="Calibri" panose="020F0502020204030204" pitchFamily="34" charset="0"/>
              </a:rPr>
              <a:t>medycznej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l-PL" sz="1800" dirty="0" smtClean="0">
                <a:latin typeface="Calibri" panose="020F0502020204030204" pitchFamily="34" charset="0"/>
              </a:rPr>
              <a:t>pralnie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pl-PL" sz="1800" dirty="0" smtClean="0">
                <a:latin typeface="Calibri" panose="020F0502020204030204" pitchFamily="34" charset="0"/>
              </a:rPr>
              <a:t>łaźnie</a:t>
            </a:r>
            <a:endParaRPr lang="pl-PL" sz="18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dirty="0">
                <a:latin typeface="Calibri" panose="020F0502020204030204" pitchFamily="34" charset="0"/>
              </a:rPr>
              <a:t>Najwięcej tego typu placówek jest </a:t>
            </a:r>
            <a:r>
              <a:rPr lang="pl-PL" sz="1800" dirty="0" smtClean="0">
                <a:latin typeface="Calibri" panose="020F0502020204030204" pitchFamily="34" charset="0"/>
              </a:rPr>
              <a:t>zlokalizowanych w </a:t>
            </a:r>
            <a:r>
              <a:rPr lang="pl-PL" sz="1800" dirty="0">
                <a:latin typeface="Calibri" panose="020F0502020204030204" pitchFamily="34" charset="0"/>
              </a:rPr>
              <a:t>Katowicach (13) oraz Częstochowie (12).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1433" y="548680"/>
            <a:ext cx="8229600" cy="1252728"/>
          </a:xfrm>
        </p:spPr>
        <p:txBody>
          <a:bodyPr>
            <a:noAutofit/>
          </a:bodyPr>
          <a:lstStyle/>
          <a:p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Ośrodki wsparcia doraźnego</a:t>
            </a:r>
            <a:b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l-PL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870724" y="5971705"/>
            <a:ext cx="21088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S</a:t>
            </a:r>
            <a:r>
              <a:rPr lang="pl-PL" sz="1400" dirty="0" smtClean="0">
                <a:solidFill>
                  <a:schemeClr val="tx2"/>
                </a:solidFill>
                <a:latin typeface="Calibri" panose="020F0502020204030204" pitchFamily="34" charset="0"/>
              </a:rPr>
              <a:t>tan </a:t>
            </a:r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na </a:t>
            </a:r>
            <a:r>
              <a:rPr lang="pl-PL" sz="1400" dirty="0" smtClean="0">
                <a:solidFill>
                  <a:schemeClr val="tx2"/>
                </a:solidFill>
                <a:latin typeface="Calibri" panose="020F0502020204030204" pitchFamily="34" charset="0"/>
              </a:rPr>
              <a:t>dzień 15.09.2015r.</a:t>
            </a:r>
            <a:endParaRPr lang="pl-PL" sz="1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98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55576" y="2492896"/>
            <a:ext cx="7732381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1100" b="1" cap="all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900" b="1" dirty="0" smtClean="0">
                <a:latin typeface="Calibri" panose="020F0502020204030204" pitchFamily="34" charset="0"/>
              </a:rPr>
              <a:t>13 placówek </a:t>
            </a:r>
            <a:r>
              <a:rPr lang="pl-PL" sz="1900" dirty="0" smtClean="0">
                <a:latin typeface="Calibri" panose="020F0502020204030204" pitchFamily="34" charset="0"/>
              </a:rPr>
              <a:t>w Katowicach świadczy osobom bezdomnym doraźną pomoc przede wszystkim w formie </a:t>
            </a:r>
            <a:r>
              <a:rPr lang="pl-PL" sz="1900" b="1" dirty="0" smtClean="0">
                <a:latin typeface="Calibri" panose="020F0502020204030204" pitchFamily="34" charset="0"/>
              </a:rPr>
              <a:t>wydawania żywności i odzieży</a:t>
            </a:r>
            <a:r>
              <a:rPr lang="pl-PL" sz="1900" dirty="0" smtClean="0">
                <a:latin typeface="Calibri" panose="020F0502020204030204" pitchFamily="34" charset="0"/>
              </a:rPr>
              <a:t>, prowadząc: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700" dirty="0" smtClean="0">
                <a:latin typeface="Calibri" panose="020F0502020204030204" pitchFamily="34" charset="0"/>
              </a:rPr>
              <a:t>4 </a:t>
            </a:r>
            <a:r>
              <a:rPr lang="pl-PL" sz="1700" dirty="0">
                <a:latin typeface="Calibri" panose="020F0502020204030204" pitchFamily="34" charset="0"/>
              </a:rPr>
              <a:t>jadłodajnie – wydawanych</a:t>
            </a:r>
            <a:r>
              <a:rPr lang="pl-PL" sz="1700" b="1" dirty="0">
                <a:latin typeface="Calibri" panose="020F0502020204030204" pitchFamily="34" charset="0"/>
              </a:rPr>
              <a:t> 900 posiłków dziennie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700" dirty="0">
                <a:latin typeface="Calibri" panose="020F0502020204030204" pitchFamily="34" charset="0"/>
              </a:rPr>
              <a:t>11 punktów wydawania odzieży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700" dirty="0">
                <a:latin typeface="Calibri" panose="020F0502020204030204" pitchFamily="34" charset="0"/>
              </a:rPr>
              <a:t>7 punktów wydawania paczek żywnościowych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700" dirty="0">
                <a:latin typeface="Calibri" panose="020F0502020204030204" pitchFamily="34" charset="0"/>
              </a:rPr>
              <a:t>1 </a:t>
            </a:r>
            <a:r>
              <a:rPr lang="pl-PL" sz="1700" dirty="0" smtClean="0">
                <a:latin typeface="Calibri" panose="020F0502020204030204" pitchFamily="34" charset="0"/>
              </a:rPr>
              <a:t>łaźnię</a:t>
            </a:r>
            <a:endParaRPr lang="pl-PL" sz="1700" dirty="0">
              <a:latin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700" dirty="0">
                <a:latin typeface="Calibri" panose="020F0502020204030204" pitchFamily="34" charset="0"/>
              </a:rPr>
              <a:t>1 punkt pomocy medycznej</a:t>
            </a:r>
          </a:p>
          <a:p>
            <a:pPr marL="301943" lvl="1" indent="0">
              <a:buNone/>
            </a:pPr>
            <a:r>
              <a:rPr lang="pl-PL" sz="1700" dirty="0">
                <a:latin typeface="Calibri" panose="020F0502020204030204" pitchFamily="34" charset="0"/>
              </a:rPr>
              <a:t>Ż</a:t>
            </a:r>
            <a:r>
              <a:rPr lang="pl-PL" sz="1700" dirty="0" smtClean="0">
                <a:latin typeface="Calibri" panose="020F0502020204030204" pitchFamily="34" charset="0"/>
              </a:rPr>
              <a:t>adna </a:t>
            </a:r>
            <a:r>
              <a:rPr lang="pl-PL" sz="1700" dirty="0">
                <a:latin typeface="Calibri" panose="020F0502020204030204" pitchFamily="34" charset="0"/>
              </a:rPr>
              <a:t>placówka nie prowadzi </a:t>
            </a:r>
            <a:r>
              <a:rPr lang="pl-PL" sz="1700" dirty="0" smtClean="0">
                <a:latin typeface="Calibri" panose="020F0502020204030204" pitchFamily="34" charset="0"/>
              </a:rPr>
              <a:t>pralni.</a:t>
            </a:r>
            <a:endParaRPr lang="pl-PL" sz="1700" dirty="0">
              <a:latin typeface="Calibri" panose="020F0502020204030204" pitchFamily="34" charset="0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1433" y="548680"/>
            <a:ext cx="8229600" cy="1252728"/>
          </a:xfrm>
        </p:spPr>
        <p:txBody>
          <a:bodyPr>
            <a:noAutofit/>
          </a:bodyPr>
          <a:lstStyle/>
          <a:p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Ośrodki wsparcia doraźnego w Katowicach</a:t>
            </a:r>
            <a:endParaRPr lang="pl-PL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62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72066" y="2492896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1000" b="1" cap="all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900" b="1" dirty="0" smtClean="0">
                <a:latin typeface="Calibri" panose="020F0502020204030204" pitchFamily="34" charset="0"/>
              </a:rPr>
              <a:t>12 </a:t>
            </a:r>
            <a:r>
              <a:rPr lang="pl-PL" sz="1900" b="1" dirty="0">
                <a:latin typeface="Calibri" panose="020F0502020204030204" pitchFamily="34" charset="0"/>
              </a:rPr>
              <a:t>placówek </a:t>
            </a:r>
            <a:r>
              <a:rPr lang="pl-PL" sz="1900" dirty="0">
                <a:latin typeface="Calibri" panose="020F0502020204030204" pitchFamily="34" charset="0"/>
              </a:rPr>
              <a:t>w Częstochowie świadczy </a:t>
            </a:r>
            <a:r>
              <a:rPr lang="pl-PL" sz="1900" dirty="0" smtClean="0">
                <a:latin typeface="Calibri" panose="020F0502020204030204" pitchFamily="34" charset="0"/>
              </a:rPr>
              <a:t>osobom bezdomnym </a:t>
            </a:r>
            <a:r>
              <a:rPr lang="pl-PL" sz="1900" dirty="0">
                <a:latin typeface="Calibri" panose="020F0502020204030204" pitchFamily="34" charset="0"/>
              </a:rPr>
              <a:t>doraźną pomoc głównie w formie </a:t>
            </a:r>
            <a:r>
              <a:rPr lang="pl-PL" sz="1900" b="1" dirty="0">
                <a:latin typeface="Calibri" panose="020F0502020204030204" pitchFamily="34" charset="0"/>
              </a:rPr>
              <a:t>wydawania żywności i odzieży</a:t>
            </a:r>
            <a:r>
              <a:rPr lang="pl-PL" sz="1900" dirty="0">
                <a:latin typeface="Calibri" panose="020F0502020204030204" pitchFamily="34" charset="0"/>
              </a:rPr>
              <a:t>, prowadząc: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4 jadłodajnie – wydawanych </a:t>
            </a:r>
            <a:r>
              <a:rPr lang="pl-PL" sz="1900" b="1" dirty="0">
                <a:latin typeface="Calibri" panose="020F0502020204030204" pitchFamily="34" charset="0"/>
              </a:rPr>
              <a:t>750 posiłków dziennie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9 punktów wydawania paczek żywnościowych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4 punkty wydawania odzieży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2 punkty pomocy medycznej</a:t>
            </a:r>
          </a:p>
          <a:p>
            <a:pPr marL="0" indent="0" algn="just">
              <a:buNone/>
            </a:pPr>
            <a:r>
              <a:rPr lang="pl-PL" sz="1900" dirty="0">
                <a:latin typeface="Calibri" panose="020F0502020204030204" pitchFamily="34" charset="0"/>
              </a:rPr>
              <a:t>Ż</a:t>
            </a:r>
            <a:r>
              <a:rPr lang="pl-PL" sz="1900" dirty="0" smtClean="0">
                <a:latin typeface="Calibri" panose="020F0502020204030204" pitchFamily="34" charset="0"/>
              </a:rPr>
              <a:t>adna </a:t>
            </a:r>
            <a:r>
              <a:rPr lang="pl-PL" sz="1900" dirty="0">
                <a:latin typeface="Calibri" panose="020F0502020204030204" pitchFamily="34" charset="0"/>
              </a:rPr>
              <a:t>placówka nie prowadzi pralni, </a:t>
            </a:r>
            <a:r>
              <a:rPr lang="pl-PL" sz="1900" dirty="0" smtClean="0">
                <a:latin typeface="Calibri" panose="020F0502020204030204" pitchFamily="34" charset="0"/>
              </a:rPr>
              <a:t>łaźni.</a:t>
            </a:r>
            <a:endParaRPr lang="pl-PL" sz="1900" dirty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61433" y="548680"/>
            <a:ext cx="8229600" cy="1252728"/>
          </a:xfrm>
        </p:spPr>
        <p:txBody>
          <a:bodyPr>
            <a:noAutofit/>
          </a:bodyPr>
          <a:lstStyle/>
          <a:p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Ośrodki wsparcia doraźnego w Częstochowie</a:t>
            </a:r>
            <a:endParaRPr lang="pl-PL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581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1772816"/>
            <a:ext cx="5832648" cy="4892478"/>
          </a:xfrm>
          <a:prstGeom prst="rect">
            <a:avLst/>
          </a:prstGeo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Placówki prowadzące ośrodki wsparcia doraźnego dla bezdomnych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42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664" y="2636912"/>
            <a:ext cx="5688632" cy="3355914"/>
          </a:xfrm>
          <a:prstGeom prst="rect">
            <a:avLst/>
          </a:prstGeo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Strategia Polityki Społecznej Województwa Śląskiego na lata 2006-2020</a:t>
            </a:r>
          </a:p>
        </p:txBody>
      </p:sp>
      <p:sp>
        <p:nvSpPr>
          <p:cNvPr id="5" name="Prostokąt 4"/>
          <p:cNvSpPr/>
          <p:nvPr/>
        </p:nvSpPr>
        <p:spPr>
          <a:xfrm>
            <a:off x="1979712" y="321297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Dokumentem o charakterze regionalnym, który określa priorytetowe działania na rzecz osób bezdomnych jest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„</a:t>
            </a:r>
            <a:r>
              <a:rPr lang="pl-PL" i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Strategia Polityki Społecznej Województwa Śląskiego na lata </a:t>
            </a:r>
            <a:r>
              <a:rPr lang="pl-PL" i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2006-2020. </a:t>
            </a:r>
            <a:r>
              <a:rPr lang="pl-PL" i="1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Aktualizacja 2015</a:t>
            </a:r>
            <a:r>
              <a:rPr lang="pl-PL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”,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przyjęta przez Sejmik Województwa Śląskiego uchwałą nr V/11/6/2015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</a:rPr>
              <a:t>dniu 31 sierpnia 2015 roku 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873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1800" b="1" dirty="0">
                <a:latin typeface="Calibri" panose="020F0502020204030204" pitchFamily="34" charset="0"/>
              </a:rPr>
              <a:t>Kierunek działań:</a:t>
            </a:r>
          </a:p>
          <a:p>
            <a:pPr marL="0" indent="0" algn="just">
              <a:buNone/>
            </a:pPr>
            <a:r>
              <a:rPr lang="pl-PL" sz="1800" dirty="0">
                <a:latin typeface="Calibri" panose="020F0502020204030204" pitchFamily="34" charset="0"/>
              </a:rPr>
              <a:t>4.2. Wspieranie programów i inicjatyw z zakresu poprawy warunków życia osób i rodzin zagrożonych wykluczeniem społecznym. Podejmowanie działań na rzecz osób bezdomnych </a:t>
            </a:r>
            <a:r>
              <a:rPr lang="pl-PL" sz="1800" dirty="0" smtClean="0">
                <a:latin typeface="Calibri" panose="020F0502020204030204" pitchFamily="34" charset="0"/>
              </a:rPr>
              <a:t>i </a:t>
            </a:r>
            <a:r>
              <a:rPr lang="pl-PL" sz="1800" dirty="0">
                <a:latin typeface="Calibri" panose="020F0502020204030204" pitchFamily="34" charset="0"/>
              </a:rPr>
              <a:t>zagrożonych bezdomnością</a:t>
            </a:r>
            <a:r>
              <a:rPr lang="pl-PL" sz="1800" dirty="0" smtClean="0"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endParaRPr lang="pl-PL" sz="18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b="1" dirty="0">
                <a:latin typeface="Calibri" panose="020F0502020204030204" pitchFamily="34" charset="0"/>
              </a:rPr>
              <a:t>Działanie:</a:t>
            </a:r>
          </a:p>
          <a:p>
            <a:pPr marL="0" indent="0" algn="just">
              <a:buNone/>
            </a:pPr>
            <a:r>
              <a:rPr lang="pl-PL" sz="1800" dirty="0">
                <a:latin typeface="Calibri" panose="020F0502020204030204" pitchFamily="34" charset="0"/>
              </a:rPr>
              <a:t>4.2.1. Tworzenie programów wsparcia dla osób i rodzin zagrożonych wykluczeniem społecznym i społecznie wykluczonych, w tym bezdomnych.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Cel strategiczny 4</a:t>
            </a:r>
            <a:b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Poprawa warunków i jakości życia osób zagrożonych wykluczeniem społecznym i społecznie wykluczonych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028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55576" y="2420888"/>
            <a:ext cx="7408333" cy="36004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pl-PL" sz="2100" b="1" dirty="0">
                <a:latin typeface="Calibri" panose="020F0502020204030204" pitchFamily="34" charset="0"/>
              </a:rPr>
              <a:t>Kierunek działań:</a:t>
            </a:r>
          </a:p>
          <a:p>
            <a:pPr marL="0" indent="0" algn="just">
              <a:buNone/>
            </a:pPr>
            <a:r>
              <a:rPr lang="pl-PL" sz="2100" dirty="0">
                <a:latin typeface="Calibri" panose="020F0502020204030204" pitchFamily="34" charset="0"/>
              </a:rPr>
              <a:t>4.3. Zmniejszanie poziomu bezrobocia i sfery wykluczenia społecznego poprzez tworzenie warunków do rozwoju przedsiębiorczości i aktywności zawodowej.</a:t>
            </a:r>
          </a:p>
          <a:p>
            <a:pPr algn="just"/>
            <a:endParaRPr lang="pl-PL" sz="21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2100" b="1" dirty="0">
                <a:latin typeface="Calibri" panose="020F0502020204030204" pitchFamily="34" charset="0"/>
              </a:rPr>
              <a:t>Działania:</a:t>
            </a:r>
          </a:p>
          <a:p>
            <a:pPr marL="0" indent="0" algn="just">
              <a:buNone/>
            </a:pPr>
            <a:r>
              <a:rPr lang="pl-PL" sz="2100" dirty="0" smtClean="0">
                <a:latin typeface="Calibri" panose="020F0502020204030204" pitchFamily="34" charset="0"/>
              </a:rPr>
              <a:t>4.3.7. Podejmowanie </a:t>
            </a:r>
            <a:r>
              <a:rPr lang="pl-PL" sz="2100" dirty="0">
                <a:latin typeface="Calibri" panose="020F0502020204030204" pitchFamily="34" charset="0"/>
              </a:rPr>
              <a:t>współpracy na rzecz osób bezrobotnych, w tym długotrwale, bez prawa do zasiłku i niepełnosprawnych przez Ośrodki Pomocy Społecznej, Powiatowe Urzędy Pracy, organizacje pozarządowe </a:t>
            </a:r>
            <a:br>
              <a:rPr lang="pl-PL" sz="2100" dirty="0">
                <a:latin typeface="Calibri" panose="020F0502020204030204" pitchFamily="34" charset="0"/>
              </a:rPr>
            </a:br>
            <a:r>
              <a:rPr lang="pl-PL" sz="2100" dirty="0">
                <a:latin typeface="Calibri" panose="020F0502020204030204" pitchFamily="34" charset="0"/>
              </a:rPr>
              <a:t>i sektor biznesu</a:t>
            </a:r>
            <a:r>
              <a:rPr lang="pl-PL" sz="2100" dirty="0" smtClean="0">
                <a:latin typeface="Calibri" panose="020F0502020204030204" pitchFamily="34" charset="0"/>
              </a:rPr>
              <a:t>.</a:t>
            </a:r>
            <a:endParaRPr lang="pl-PL" sz="21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2100" dirty="0" smtClean="0">
                <a:latin typeface="Calibri" panose="020F0502020204030204" pitchFamily="34" charset="0"/>
              </a:rPr>
              <a:t>4.3.8. Wzmacnianie </a:t>
            </a:r>
            <a:r>
              <a:rPr lang="pl-PL" sz="2100" dirty="0">
                <a:latin typeface="Calibri" panose="020F0502020204030204" pitchFamily="34" charset="0"/>
              </a:rPr>
              <a:t>aktywności i potencjału Klubów Integracji Społecznej i Centrów Integracji Społecznej.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Cel strategiczny 4</a:t>
            </a:r>
            <a:b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Poprawa warunków i jakości życia osób zagrożonych wykluczeniem społecznym i społecznie wykluczonych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963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55576" y="2728665"/>
            <a:ext cx="7408333" cy="367240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>
                <a:latin typeface="Calibri" panose="020F0502020204030204" pitchFamily="34" charset="0"/>
              </a:rPr>
              <a:t>Uczestnikami KIS mogą być w szczególności osoby bezdomne, realizujące indywidualny program wychodzenia z bezdomności (</a:t>
            </a:r>
            <a:r>
              <a:rPr lang="pl-PL" sz="1800" dirty="0" err="1">
                <a:latin typeface="Calibri" panose="020F0502020204030204" pitchFamily="34" charset="0"/>
              </a:rPr>
              <a:t>IPWzB</a:t>
            </a:r>
            <a:r>
              <a:rPr lang="pl-PL" sz="1800" dirty="0">
                <a:latin typeface="Calibri" panose="020F0502020204030204" pitchFamily="34" charset="0"/>
              </a:rPr>
              <a:t>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>
                <a:latin typeface="Calibri" panose="020F0502020204030204" pitchFamily="34" charset="0"/>
              </a:rPr>
              <a:t>Z danych sprawozdawczych 26 KIS wynika, że w 2015 r. zajęcia w klubach rozpoczęło 1 566 osób 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pl-PL" sz="1800" dirty="0">
                <a:latin typeface="Calibri" panose="020F0502020204030204" pitchFamily="34" charset="0"/>
              </a:rPr>
              <a:t>w tym osoby bezdomne – 26 (KIS Chorzów, KIS Pszczyna, KIS Sosnowiec, KIS Zabrze, KIS Szczekociny)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pl-PL" sz="1800" dirty="0">
                <a:latin typeface="Calibri" panose="020F0502020204030204" pitchFamily="34" charset="0"/>
              </a:rPr>
              <a:t>w tym osoby bezdomne nierealizujące </a:t>
            </a:r>
            <a:r>
              <a:rPr lang="pl-PL" sz="1800" dirty="0" err="1">
                <a:latin typeface="Calibri" panose="020F0502020204030204" pitchFamily="34" charset="0"/>
              </a:rPr>
              <a:t>IPWzB</a:t>
            </a:r>
            <a:r>
              <a:rPr lang="pl-PL" sz="1800" dirty="0">
                <a:latin typeface="Calibri" panose="020F0502020204030204" pitchFamily="34" charset="0"/>
              </a:rPr>
              <a:t> – 13 (KIS Bytom)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>
                <a:latin typeface="Calibri" panose="020F0502020204030204" pitchFamily="34" charset="0"/>
              </a:rPr>
              <a:t>Zajęcia ukończyły 1 352 osoby, w tym 42 bezdomne i 24 bezdomne nierealizujące </a:t>
            </a:r>
            <a:r>
              <a:rPr lang="pl-PL" sz="1800" dirty="0" err="1">
                <a:latin typeface="Calibri" panose="020F0502020204030204" pitchFamily="34" charset="0"/>
              </a:rPr>
              <a:t>IPWzB</a:t>
            </a:r>
            <a:endParaRPr lang="pl-PL" sz="1800" dirty="0">
              <a:latin typeface="Calibri" panose="020F0502020204030204" pitchFamily="34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Kluby i</a:t>
            </a:r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ntegracji </a:t>
            </a:r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społecznej</a:t>
            </a:r>
          </a:p>
        </p:txBody>
      </p:sp>
      <p:sp>
        <p:nvSpPr>
          <p:cNvPr id="4" name="Prostokąt 3"/>
          <p:cNvSpPr/>
          <p:nvPr/>
        </p:nvSpPr>
        <p:spPr>
          <a:xfrm>
            <a:off x="919717" y="5805264"/>
            <a:ext cx="7304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Źródło: Centralna Aplikacja Statystyczna, sprawozdanie KIS za I-XII 2015 r.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20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67833" y="2204864"/>
            <a:ext cx="7408333" cy="3450696"/>
          </a:xfrm>
        </p:spPr>
        <p:txBody>
          <a:bodyPr/>
          <a:lstStyle/>
          <a:p>
            <a:pPr marL="0" indent="0">
              <a:buNone/>
            </a:pPr>
            <a:endParaRPr lang="pl-PL" sz="6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Z </a:t>
            </a:r>
            <a:r>
              <a:rPr lang="pl-PL" sz="1800" dirty="0">
                <a:latin typeface="Calibri" panose="020F0502020204030204" pitchFamily="34" charset="0"/>
              </a:rPr>
              <a:t>danych sprawozdawczych 15 CIS wynika, iż osoby bezdomne, realizujące </a:t>
            </a:r>
            <a:r>
              <a:rPr lang="pl-PL" sz="1800" dirty="0" err="1">
                <a:latin typeface="Calibri" panose="020F0502020204030204" pitchFamily="34" charset="0"/>
              </a:rPr>
              <a:t>IPWzB</a:t>
            </a:r>
            <a:r>
              <a:rPr lang="pl-PL" sz="1800" dirty="0">
                <a:latin typeface="Calibri" panose="020F0502020204030204" pitchFamily="34" charset="0"/>
              </a:rPr>
              <a:t> stanowiły 4,4% spośród wszystkich uczestników, którzy rozpoczęli zajęcia w 2015 roku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Centra integracji społecznej</a:t>
            </a:r>
            <a:endParaRPr lang="pl-PL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3449125"/>
            <a:ext cx="5891642" cy="209501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Prostokąt 4"/>
          <p:cNvSpPr/>
          <p:nvPr/>
        </p:nvSpPr>
        <p:spPr>
          <a:xfrm>
            <a:off x="884922" y="5981975"/>
            <a:ext cx="737415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Źródło: Centralna Aplikacja Statystyczna, sprawozdanie CIS za I-XII 2015 r. 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153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4774163"/>
              </p:ext>
            </p:extLst>
          </p:nvPr>
        </p:nvGraphicFramePr>
        <p:xfrm>
          <a:off x="621904" y="2708920"/>
          <a:ext cx="8064896" cy="293432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3557822"/>
                <a:gridCol w="1410730"/>
                <a:gridCol w="1656184"/>
                <a:gridCol w="1440160"/>
              </a:tblGrid>
              <a:tr h="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</a:rPr>
                        <a:t>2013</a:t>
                      </a:r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</a:rPr>
                        <a:t>2014</a:t>
                      </a:r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</a:rPr>
                        <a:t>2015</a:t>
                      </a:r>
                      <a:endParaRPr lang="pl-PL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Liczba CIS</a:t>
                      </a:r>
                      <a:endParaRPr lang="pl-PL" sz="1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12</a:t>
                      </a:r>
                      <a:endParaRPr lang="pl-PL" sz="1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16</a:t>
                      </a:r>
                      <a:endParaRPr lang="pl-PL" sz="1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18</a:t>
                      </a:r>
                      <a:endParaRPr lang="pl-PL" sz="1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3435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i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  <a:r>
                        <a:rPr lang="pl-PL" sz="1400" b="1" i="1" u="none" strike="noStrike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osób, które </a:t>
                      </a:r>
                      <a:r>
                        <a:rPr lang="pl-PL" sz="1400" b="1" i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rozpoczęły zajęcia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675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827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941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 tym osoby bezdomne realizujące </a:t>
                      </a:r>
                      <a:r>
                        <a:rPr lang="pl-PL" sz="1400" u="none" strike="noStrike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IPWzB</a:t>
                      </a:r>
                      <a:endParaRPr lang="pl-PL" sz="1400" b="0" i="0" u="none" strike="noStrike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24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37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41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i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  <a:r>
                        <a:rPr lang="pl-PL" sz="1400" b="1" i="1" u="none" strike="noStrike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osób, które </a:t>
                      </a:r>
                      <a:r>
                        <a:rPr lang="pl-PL" sz="1400" b="1" i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uczestniczyły w zajęciach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763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1 473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1 562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 tym osoby bezdomne realizujące </a:t>
                      </a:r>
                      <a:r>
                        <a:rPr lang="pl-PL" sz="1400" u="none" strike="noStrike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IPWzB</a:t>
                      </a:r>
                      <a:endParaRPr lang="pl-PL" sz="1400" b="0" i="0" u="none" strike="noStrike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30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72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69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i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  <a:r>
                        <a:rPr lang="pl-PL" sz="1400" b="1" i="1" u="none" strike="noStrike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osób, które </a:t>
                      </a:r>
                      <a:r>
                        <a:rPr lang="pl-PL" sz="1400" b="1" i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ukończyły zajęcia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324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688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1 016</a:t>
                      </a:r>
                      <a:endParaRPr lang="pl-PL" sz="14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w tym osoby bezdomne realizujące </a:t>
                      </a:r>
                      <a:r>
                        <a:rPr lang="pl-PL" sz="1400" u="none" strike="noStrike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IPWzB</a:t>
                      </a:r>
                      <a:endParaRPr lang="pl-PL" sz="1400" b="0" i="0" u="none" strike="noStrike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5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33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</a:rPr>
                        <a:t>19</a:t>
                      </a:r>
                      <a:endParaRPr lang="pl-PL" sz="1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Centra integracji społecznej</a:t>
            </a: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621904" y="6021288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>
                <a:solidFill>
                  <a:srgbClr val="002060"/>
                </a:solidFill>
                <a:latin typeface="Calibri" panose="020F0502020204030204" pitchFamily="34" charset="0"/>
              </a:rPr>
              <a:t>Źródło: Centralna Aplikacja Statystyczna, </a:t>
            </a:r>
            <a:r>
              <a:rPr lang="pl-PL" sz="1400" i="1" dirty="0">
                <a:solidFill>
                  <a:srgbClr val="002060"/>
                </a:solidFill>
                <a:latin typeface="Calibri" panose="020F0502020204030204" pitchFamily="34" charset="0"/>
              </a:rPr>
              <a:t>Sprawozdania CIS</a:t>
            </a:r>
            <a:r>
              <a:rPr lang="pl-PL" sz="1400" dirty="0">
                <a:solidFill>
                  <a:srgbClr val="002060"/>
                </a:solidFill>
                <a:latin typeface="Calibri" panose="020F0502020204030204" pitchFamily="34" charset="0"/>
              </a:rPr>
              <a:t> za I-XII 2013-2015 r., dane sprawozdawcze 15 CIS </a:t>
            </a:r>
          </a:p>
          <a:p>
            <a:r>
              <a:rPr lang="pl-PL" sz="1400" dirty="0">
                <a:solidFill>
                  <a:srgbClr val="002060"/>
                </a:solidFill>
                <a:latin typeface="Calibri" panose="020F0502020204030204" pitchFamily="34" charset="0"/>
              </a:rPr>
              <a:t>w 2015 r., 15 CIS w 2014 r, 12 CIS w 2013 r. </a:t>
            </a:r>
          </a:p>
        </p:txBody>
      </p:sp>
    </p:spTree>
    <p:extLst>
      <p:ext uri="{BB962C8B-B14F-4D97-AF65-F5344CB8AC3E}">
        <p14:creationId xmlns:p14="http://schemas.microsoft.com/office/powerpoint/2010/main" val="1971438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2985781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pl-PL" sz="2100" b="1" dirty="0">
                <a:latin typeface="Calibri" panose="020F0502020204030204" pitchFamily="34" charset="0"/>
              </a:rPr>
              <a:t>Kierunek działań: </a:t>
            </a:r>
          </a:p>
          <a:p>
            <a:pPr marL="0" indent="0" algn="just">
              <a:buNone/>
            </a:pPr>
            <a:r>
              <a:rPr lang="pl-PL" sz="2100" dirty="0" smtClean="0">
                <a:latin typeface="Calibri" panose="020F0502020204030204" pitchFamily="34" charset="0"/>
              </a:rPr>
              <a:t>4.7.Poprawa </a:t>
            </a:r>
            <a:r>
              <a:rPr lang="pl-PL" sz="2100" dirty="0">
                <a:latin typeface="Calibri" panose="020F0502020204030204" pitchFamily="34" charset="0"/>
              </a:rPr>
              <a:t>warunków mieszkaniowych </a:t>
            </a:r>
            <a:r>
              <a:rPr lang="pl-PL" sz="2100" dirty="0" smtClean="0">
                <a:latin typeface="Calibri" panose="020F0502020204030204" pitchFamily="34" charset="0"/>
              </a:rPr>
              <a:t>i </a:t>
            </a:r>
            <a:r>
              <a:rPr lang="pl-PL" sz="2100" dirty="0">
                <a:latin typeface="Calibri" panose="020F0502020204030204" pitchFamily="34" charset="0"/>
              </a:rPr>
              <a:t>rozwój socjalnego budownictwa mieszkaniowego.</a:t>
            </a:r>
          </a:p>
          <a:p>
            <a:pPr algn="just"/>
            <a:endParaRPr lang="pl-PL" sz="21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2100" b="1" dirty="0" smtClean="0">
                <a:latin typeface="Calibri" panose="020F0502020204030204" pitchFamily="34" charset="0"/>
              </a:rPr>
              <a:t>Działania</a:t>
            </a:r>
            <a:r>
              <a:rPr lang="pl-PL" sz="2100" b="1" dirty="0">
                <a:latin typeface="Calibri" panose="020F0502020204030204" pitchFamily="34" charset="0"/>
              </a:rPr>
              <a:t>:</a:t>
            </a:r>
          </a:p>
          <a:p>
            <a:pPr marL="0" indent="0" algn="just">
              <a:buNone/>
            </a:pPr>
            <a:r>
              <a:rPr lang="pl-PL" sz="2100" dirty="0">
                <a:latin typeface="Calibri" panose="020F0502020204030204" pitchFamily="34" charset="0"/>
              </a:rPr>
              <a:t>4.7.1.	Tworzenie czytelnej polityki mieszkaniowej województwa śląskiego w odniesieniu do mieszkań socjalnych</a:t>
            </a:r>
            <a:r>
              <a:rPr lang="pl-PL" sz="2100" dirty="0" smtClean="0">
                <a:latin typeface="Calibri" panose="020F0502020204030204" pitchFamily="34" charset="0"/>
              </a:rPr>
              <a:t>.</a:t>
            </a:r>
            <a:endParaRPr lang="pl-PL" sz="21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2100" dirty="0">
                <a:latin typeface="Calibri" panose="020F0502020204030204" pitchFamily="34" charset="0"/>
              </a:rPr>
              <a:t>4.7.2.	Tworzenie warunków do rozwoju mieszkań chronionych i treningowych</a:t>
            </a:r>
            <a:r>
              <a:rPr lang="pl-PL" sz="2100" dirty="0" smtClean="0">
                <a:latin typeface="Calibri" panose="020F0502020204030204" pitchFamily="34" charset="0"/>
              </a:rPr>
              <a:t>.</a:t>
            </a:r>
            <a:endParaRPr lang="pl-PL" sz="21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2100" dirty="0">
                <a:latin typeface="Calibri" panose="020F0502020204030204" pitchFamily="34" charset="0"/>
              </a:rPr>
              <a:t>4.7.3.	Pomoc w ekonomicznym usamodzielnianiu się lokatorów zajmujących mieszkania socjalne.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Cel strategiczny 4</a:t>
            </a:r>
            <a:b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Poprawa warunków i jakości życia osób zagrożonych wykluczeniem społecznym i społecznie wykluczonych</a:t>
            </a:r>
            <a:endParaRPr lang="pl-PL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79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7569" y="2492896"/>
            <a:ext cx="7408862" cy="3405731"/>
          </a:xfrm>
          <a:prstGeom prst="rect">
            <a:avLst/>
          </a:prstGeo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Mieszkania komunalne oddane do użytkowania w województwie śląskim w latach </a:t>
            </a:r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2000-2014</a:t>
            </a:r>
            <a:endParaRPr lang="pl-PL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259632" y="6043917"/>
            <a:ext cx="27915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Źródło: Bank Danych Lokalnych GUS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81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600" y="2708920"/>
            <a:ext cx="7408862" cy="2760576"/>
          </a:xfrm>
          <a:prstGeom prst="rect">
            <a:avLst/>
          </a:prstGeo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Mieszkania chronione w 2015 </a:t>
            </a:r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roku</a:t>
            </a:r>
            <a:endParaRPr lang="pl-PL" sz="3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898827" y="5875080"/>
            <a:ext cx="34186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>
                <a:solidFill>
                  <a:schemeClr val="tx2"/>
                </a:solidFill>
                <a:latin typeface="Calibri" panose="020F0502020204030204" pitchFamily="34" charset="0"/>
              </a:rPr>
              <a:t>Źródło: Sprawozdanie MPiPS-03 za 2015 rok.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852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283968" y="3140968"/>
            <a:ext cx="3889994" cy="2598316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pl-PL" sz="2000" dirty="0" smtClean="0">
                <a:latin typeface="Calibri" panose="020F0502020204030204" pitchFamily="34" charset="0"/>
              </a:rPr>
              <a:t>– to sfera aktywności obywatelskiej, która poprzez działalność ekonomiczną, działalność pożytku publicznego służy: integracji zawodowej i społecznej osób zagrożonych marginalizacją społeczną, tworzeniu miejsc pracy, świadczeniu usług społecznych użyteczności publicznej (na rzecz interesu ogólnego) oraz rozwojowi lokalnemu.</a:t>
            </a:r>
          </a:p>
          <a:p>
            <a:pPr marL="0" indent="0" algn="just">
              <a:buNone/>
            </a:pPr>
            <a:endParaRPr lang="pl-PL" sz="2000" dirty="0"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pl-PL" sz="1600" i="1" dirty="0" smtClean="0">
                <a:latin typeface="Calibri" panose="020F0502020204030204" pitchFamily="34" charset="0"/>
              </a:rPr>
              <a:t>Definicja na podstawie Krajowego Programu Rozwoju Ekonomii Społecznej z dnia 12 sierpnia 2014 r.</a:t>
            </a:r>
            <a:endParaRPr lang="pl-PL" sz="1600" i="1" dirty="0">
              <a:latin typeface="Calibri" panose="020F0502020204030204" pitchFamily="34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</a:t>
            </a:r>
            <a:r>
              <a:rPr lang="pl-PL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konomia społeczna</a:t>
            </a:r>
            <a:endParaRPr lang="pl-PL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492896"/>
            <a:ext cx="2376264" cy="320643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741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932040" y="2996952"/>
            <a:ext cx="3819549" cy="26642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Specyfika PES</a:t>
            </a:r>
          </a:p>
          <a:p>
            <a:pPr marL="0" indent="0">
              <a:buNone/>
            </a:pPr>
            <a:endParaRPr lang="pl-PL" sz="1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nastawienie na cele społeczne</a:t>
            </a:r>
          </a:p>
          <a:p>
            <a:pPr marL="0" indent="0">
              <a:spcBef>
                <a:spcPts val="0"/>
              </a:spcBef>
              <a:buNone/>
            </a:pPr>
            <a:endParaRPr lang="pl-PL" sz="1800" dirty="0" smtClean="0"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l-PL" sz="1800" dirty="0">
                <a:latin typeface="Calibri" panose="020F0502020204030204" pitchFamily="34" charset="0"/>
              </a:rPr>
              <a:t>w</a:t>
            </a:r>
            <a:r>
              <a:rPr lang="pl-PL" sz="1800" dirty="0" smtClean="0">
                <a:latin typeface="Calibri" panose="020F0502020204030204" pitchFamily="34" charset="0"/>
              </a:rPr>
              <a:t>spółpraca z samorządami, innymi instytucjami i organizacjami</a:t>
            </a:r>
          </a:p>
          <a:p>
            <a:pPr marL="0" indent="0">
              <a:spcBef>
                <a:spcPts val="0"/>
              </a:spcBef>
              <a:buNone/>
            </a:pPr>
            <a:endParaRPr lang="pl-PL" sz="1800" dirty="0" smtClean="0"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pl-PL" sz="1800" dirty="0">
                <a:latin typeface="Calibri" panose="020F0502020204030204" pitchFamily="34" charset="0"/>
              </a:rPr>
              <a:t>o</a:t>
            </a:r>
            <a:r>
              <a:rPr lang="pl-PL" sz="1800" dirty="0" smtClean="0">
                <a:latin typeface="Calibri" panose="020F0502020204030204" pitchFamily="34" charset="0"/>
              </a:rPr>
              <a:t>ddolny, obywatelski charakter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      inicjatywy</a:t>
            </a:r>
            <a:endParaRPr lang="pl-PL" sz="1800" dirty="0">
              <a:latin typeface="Calibri" panose="020F0502020204030204" pitchFamily="34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252728"/>
          </a:xfrm>
        </p:spPr>
        <p:txBody>
          <a:bodyPr>
            <a:normAutofit/>
          </a:bodyPr>
          <a:lstStyle/>
          <a:p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Podmioty sektora</a:t>
            </a:r>
            <a:r>
              <a:rPr lang="pl-PL" sz="3800" dirty="0" smtClean="0">
                <a:latin typeface="Calibri" panose="020F0502020204030204" pitchFamily="34" charset="0"/>
              </a:rPr>
              <a:t> </a:t>
            </a:r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ekonomii</a:t>
            </a:r>
            <a:r>
              <a:rPr lang="pl-PL" sz="3800" dirty="0" smtClean="0">
                <a:latin typeface="Calibri" panose="020F0502020204030204" pitchFamily="34" charset="0"/>
              </a:rPr>
              <a:t> </a:t>
            </a:r>
            <a:r>
              <a:rPr lang="pl-PL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społecznej </a:t>
            </a:r>
            <a:endParaRPr lang="pl-PL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5592633"/>
              </p:ext>
            </p:extLst>
          </p:nvPr>
        </p:nvGraphicFramePr>
        <p:xfrm>
          <a:off x="-612576" y="2420888"/>
          <a:ext cx="583264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094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55576" y="2162532"/>
            <a:ext cx="7408333" cy="3744416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endParaRPr lang="pl-PL" sz="18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CEL </a:t>
            </a:r>
            <a:r>
              <a:rPr lang="pl-PL" sz="1800" dirty="0">
                <a:latin typeface="Calibri" panose="020F0502020204030204" pitchFamily="34" charset="0"/>
              </a:rPr>
              <a:t>GŁÓWNY </a:t>
            </a:r>
            <a:r>
              <a:rPr lang="pl-PL" sz="1800" dirty="0" smtClean="0">
                <a:solidFill>
                  <a:srgbClr val="073E87"/>
                </a:solidFill>
                <a:latin typeface="Calibri" panose="020F0502020204030204" pitchFamily="34" charset="0"/>
              </a:rPr>
              <a:t>RPRES</a:t>
            </a:r>
            <a:endParaRPr lang="pl-PL" sz="18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wzmocnienie </a:t>
            </a:r>
            <a:r>
              <a:rPr lang="pl-PL" sz="1800" dirty="0">
                <a:latin typeface="Calibri" panose="020F0502020204030204" pitchFamily="34" charset="0"/>
              </a:rPr>
              <a:t>roli przedsiębiorczości społecznej w integracji społeczno-zawodowej oraz dostarczaniu usług użyteczności publicznej w </a:t>
            </a:r>
            <a:r>
              <a:rPr lang="pl-PL" sz="1800" dirty="0" smtClean="0">
                <a:latin typeface="Calibri" panose="020F0502020204030204" pitchFamily="34" charset="0"/>
              </a:rPr>
              <a:t>regionie</a:t>
            </a:r>
            <a:r>
              <a:rPr lang="pl-PL" sz="1800" dirty="0">
                <a:latin typeface="Calibri" panose="020F0502020204030204" pitchFamily="34" charset="0"/>
              </a:rPr>
              <a:t>. Włączenie polityki ekonomii społecznej do głównego nurtu polityki społecznej  województwa </a:t>
            </a:r>
            <a:r>
              <a:rPr lang="pl-PL" sz="1800" dirty="0" smtClean="0">
                <a:latin typeface="Calibri" panose="020F0502020204030204" pitchFamily="34" charset="0"/>
              </a:rPr>
              <a:t>śląskiego</a:t>
            </a:r>
          </a:p>
          <a:p>
            <a:pPr marL="0" indent="0" algn="just">
              <a:buNone/>
            </a:pPr>
            <a:endParaRPr lang="pl-PL" sz="1800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CELE SZCZEGÓŁOWE RPRES</a:t>
            </a:r>
            <a:endParaRPr lang="pl-PL" sz="1800" dirty="0">
              <a:latin typeface="Calibri" panose="020F0502020204030204" pitchFamily="34" charset="0"/>
            </a:endParaRPr>
          </a:p>
          <a:p>
            <a:pPr marL="514350" indent="-514350" algn="just">
              <a:buAutoNum type="romanUcPeriod"/>
            </a:pPr>
            <a:r>
              <a:rPr lang="pl-PL" sz="1800" dirty="0">
                <a:latin typeface="Calibri" panose="020F0502020204030204" pitchFamily="34" charset="0"/>
              </a:rPr>
              <a:t>Zwiększenie udziału podmiotów ekonomii społecznej w procesie integracji i reintegracji społecznej oraz zawodowej osób zagrożonych wykluczeniem </a:t>
            </a:r>
            <a:r>
              <a:rPr lang="pl-PL" sz="1800" dirty="0" smtClean="0">
                <a:latin typeface="Calibri" panose="020F0502020204030204" pitchFamily="34" charset="0"/>
              </a:rPr>
              <a:t>społecznym.</a:t>
            </a:r>
            <a:endParaRPr lang="pl-PL" sz="1800" dirty="0">
              <a:latin typeface="Calibri" panose="020F0502020204030204" pitchFamily="34" charset="0"/>
            </a:endParaRPr>
          </a:p>
          <a:p>
            <a:pPr marL="514350" indent="-514350" algn="just">
              <a:buAutoNum type="romanUcPeriod"/>
            </a:pPr>
            <a:r>
              <a:rPr lang="pl-PL" sz="1800" dirty="0">
                <a:latin typeface="Calibri" panose="020F0502020204030204" pitchFamily="34" charset="0"/>
              </a:rPr>
              <a:t>Rozwój międzysektorowej współpracy podmiotów ekonomii </a:t>
            </a:r>
            <a:r>
              <a:rPr lang="pl-PL" sz="1800" dirty="0" smtClean="0">
                <a:latin typeface="Calibri" panose="020F0502020204030204" pitchFamily="34" charset="0"/>
              </a:rPr>
              <a:t>społecznej.</a:t>
            </a:r>
            <a:endParaRPr lang="pl-PL" sz="1800" dirty="0">
              <a:latin typeface="Calibri" panose="020F0502020204030204" pitchFamily="34" charset="0"/>
            </a:endParaRPr>
          </a:p>
          <a:p>
            <a:pPr marL="514350" indent="-514350" algn="just">
              <a:buAutoNum type="romanUcPeriod"/>
            </a:pPr>
            <a:r>
              <a:rPr lang="pl-PL" sz="1800" dirty="0">
                <a:latin typeface="Calibri" panose="020F0502020204030204" pitchFamily="34" charset="0"/>
              </a:rPr>
              <a:t>Podniesienie poziomu wiedzy i upowszechnienie umiejętności praktycznych w sektorze ekonomii społecznej i jego </a:t>
            </a:r>
            <a:r>
              <a:rPr lang="pl-PL" sz="1800" dirty="0" smtClean="0">
                <a:latin typeface="Calibri" panose="020F0502020204030204" pitchFamily="34" charset="0"/>
              </a:rPr>
              <a:t>otoczeniu.</a:t>
            </a:r>
            <a:endParaRPr lang="pl-PL" sz="1800" dirty="0">
              <a:latin typeface="Calibri" panose="020F0502020204030204" pitchFamily="34" charset="0"/>
            </a:endParaRPr>
          </a:p>
          <a:p>
            <a:pPr marL="514350" indent="-514350" algn="just">
              <a:buAutoNum type="romanUcPeriod"/>
            </a:pPr>
            <a:r>
              <a:rPr lang="pl-PL" sz="1800" dirty="0">
                <a:latin typeface="Calibri" panose="020F0502020204030204" pitchFamily="34" charset="0"/>
              </a:rPr>
              <a:t>Podniesienie poziomu świadomości społecznej dotyczącej sektora ekonomii społecznej oraz utrwalenie jego pozytywnego </a:t>
            </a:r>
            <a:r>
              <a:rPr lang="pl-PL" sz="1800" dirty="0" smtClean="0">
                <a:latin typeface="Calibri" panose="020F0502020204030204" pitchFamily="34" charset="0"/>
              </a:rPr>
              <a:t>wizerunku.</a:t>
            </a:r>
            <a:endParaRPr lang="pl-PL" sz="1800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pl-PL" sz="18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pl-PL" sz="20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pl-PL" sz="2000" dirty="0">
              <a:latin typeface="Calibri" panose="020F0502020204030204" pitchFamily="34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Regionalny Program Rozwoju Ekonomii Społecznej </a:t>
            </a:r>
            <a:endParaRPr lang="pl-PL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944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88606" y="2564904"/>
            <a:ext cx="7408333" cy="374441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>
                <a:latin typeface="Calibri" panose="020F0502020204030204" pitchFamily="34" charset="0"/>
              </a:rPr>
              <a:t>Z</a:t>
            </a:r>
            <a:r>
              <a:rPr lang="pl-PL" sz="1800" dirty="0" smtClean="0">
                <a:latin typeface="Calibri" panose="020F0502020204030204" pitchFamily="34" charset="0"/>
              </a:rPr>
              <a:t>większenie liczby osób zatrudnionych w PES o charakterze rynkowymi integracyjnym (w tym osób bezdomnych)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Zwiększenie liczby funkcjonujących </a:t>
            </a:r>
            <a:r>
              <a:rPr lang="pl-PL" sz="1800" dirty="0">
                <a:latin typeface="Calibri" panose="020F0502020204030204" pitchFamily="34" charset="0"/>
              </a:rPr>
              <a:t>PES o charakterze </a:t>
            </a:r>
            <a:r>
              <a:rPr lang="pl-PL" sz="1800" dirty="0" smtClean="0">
                <a:latin typeface="Calibri" panose="020F0502020204030204" pitchFamily="34" charset="0"/>
              </a:rPr>
              <a:t>rynkowym i </a:t>
            </a:r>
            <a:r>
              <a:rPr lang="pl-PL" sz="1800" dirty="0">
                <a:latin typeface="Calibri" panose="020F0502020204030204" pitchFamily="34" charset="0"/>
              </a:rPr>
              <a:t>integracyjnym</a:t>
            </a:r>
            <a:endParaRPr lang="pl-PL" sz="1800" dirty="0" smtClean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Wzrost ilości i jakości usług świadczonych przez PES o charakterze rynkowym i integracyjnym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Zwiększenie liczby produktów/usług zleconych podmiotom ES o charakterze rynkowym i integracyjnym przez samorządy terytorialne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Wzrost </a:t>
            </a:r>
            <a:r>
              <a:rPr lang="pl-PL" sz="1800" dirty="0">
                <a:latin typeface="Calibri" panose="020F0502020204030204" pitchFamily="34" charset="0"/>
              </a:rPr>
              <a:t>świadomości społecznej o korzyściach związanych z działalnością sektora ES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>
                <a:latin typeface="Calibri" panose="020F0502020204030204" pitchFamily="34" charset="0"/>
              </a:rPr>
              <a:t>Upowszechnianie stosowania klauzul </a:t>
            </a:r>
            <a:r>
              <a:rPr lang="pl-PL" sz="1800" dirty="0" smtClean="0">
                <a:latin typeface="Calibri" panose="020F0502020204030204" pitchFamily="34" charset="0"/>
              </a:rPr>
              <a:t>społecznych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Złagodzenie lokalnych problemów społecznych</a:t>
            </a:r>
          </a:p>
          <a:p>
            <a:pPr marL="0" indent="0">
              <a:buNone/>
            </a:pPr>
            <a:endParaRPr lang="pl-PL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77973" y="69269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pl-PL" sz="4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Rezultaty RPRES</a:t>
            </a:r>
            <a:br>
              <a:rPr lang="pl-PL" sz="4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1600" i="1" dirty="0">
                <a:solidFill>
                  <a:srgbClr val="073E87"/>
                </a:solidFill>
              </a:rPr>
              <a:t/>
            </a:r>
            <a:br>
              <a:rPr lang="pl-PL" sz="1600" i="1" dirty="0">
                <a:solidFill>
                  <a:srgbClr val="073E87"/>
                </a:solidFill>
              </a:rPr>
            </a:b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140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67833" y="2708920"/>
            <a:ext cx="7408333" cy="316835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pl-PL" sz="1900" dirty="0" smtClean="0">
                <a:latin typeface="Calibri" panose="020F0502020204030204" pitchFamily="34" charset="0"/>
              </a:rPr>
              <a:t>Ekonomia społeczna może odegrać ważną rolę w procesie włączenia społecznego, walce z ubóstwem, marginalizacją, dyskryminacją. </a:t>
            </a:r>
          </a:p>
          <a:p>
            <a:pPr marL="0" indent="0">
              <a:buNone/>
            </a:pPr>
            <a:r>
              <a:rPr lang="pl-PL" sz="1900" dirty="0" smtClean="0">
                <a:latin typeface="Calibri" panose="020F0502020204030204" pitchFamily="34" charset="0"/>
              </a:rPr>
              <a:t>Pozwala na:</a:t>
            </a:r>
          </a:p>
          <a:p>
            <a:pPr marL="0" indent="0">
              <a:buNone/>
            </a:pPr>
            <a:endParaRPr lang="pl-PL" sz="1900" dirty="0" smtClean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s</a:t>
            </a:r>
            <a:r>
              <a:rPr lang="pl-PL" sz="1900" dirty="0" smtClean="0">
                <a:latin typeface="Calibri" panose="020F0502020204030204" pitchFamily="34" charset="0"/>
              </a:rPr>
              <a:t>kuteczne wsparcie osób narażonych na wykluczenie społeczne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 smtClean="0">
                <a:latin typeface="Calibri" panose="020F0502020204030204" pitchFamily="34" charset="0"/>
              </a:rPr>
              <a:t>zwiększa ich szanse na zatrudnienie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 smtClean="0">
                <a:latin typeface="Calibri" panose="020F0502020204030204" pitchFamily="34" charset="0"/>
              </a:rPr>
              <a:t>ułatwia dostęp do usług społecznych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s</a:t>
            </a:r>
            <a:r>
              <a:rPr lang="pl-PL" sz="1900" dirty="0" smtClean="0">
                <a:latin typeface="Calibri" panose="020F0502020204030204" pitchFamily="34" charset="0"/>
              </a:rPr>
              <a:t>tymuluje rozwój lokalny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z</a:t>
            </a:r>
            <a:r>
              <a:rPr lang="pl-PL" sz="1900" dirty="0" smtClean="0">
                <a:latin typeface="Calibri" panose="020F0502020204030204" pitchFamily="34" charset="0"/>
              </a:rPr>
              <a:t>apewnia powstawanie nowych miejsc pracy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1900" dirty="0">
                <a:latin typeface="Calibri" panose="020F0502020204030204" pitchFamily="34" charset="0"/>
              </a:rPr>
              <a:t>a</a:t>
            </a:r>
            <a:r>
              <a:rPr lang="pl-PL" sz="1900" dirty="0" smtClean="0">
                <a:latin typeface="Calibri" panose="020F0502020204030204" pitchFamily="34" charset="0"/>
              </a:rPr>
              <a:t>ngażuje osoby w trudnej sytuacji, umożliwia ich aktywizację, usamodzielnienie i integrację społeczną i zawodowa</a:t>
            </a:r>
          </a:p>
          <a:p>
            <a:pPr>
              <a:buFontTx/>
              <a:buChar char="-"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Integracja i reintegracja społeczna i zawodowa – Priorytet II RPRES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373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55576" y="2204864"/>
            <a:ext cx="7408333" cy="37444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l-PL" sz="1800" u="sng" dirty="0" smtClean="0">
                <a:latin typeface="Calibri" panose="020F0502020204030204" pitchFamily="34" charset="0"/>
              </a:rPr>
              <a:t>Cel szczegółowy 2</a:t>
            </a: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Zwiększenie udziału podmiotów ekonomii społecznej w procesie integracji i reintegracji społecznej oraz zawodowej osób zagrożonych wykluczeniem społecznym</a:t>
            </a:r>
          </a:p>
          <a:p>
            <a:pPr marL="0" indent="0" algn="just">
              <a:buNone/>
            </a:pPr>
            <a:r>
              <a:rPr lang="pl-PL" sz="1800" u="sng" dirty="0" smtClean="0">
                <a:latin typeface="Calibri" panose="020F0502020204030204" pitchFamily="34" charset="0"/>
              </a:rPr>
              <a:t>Kierunek działania 2.1</a:t>
            </a:r>
          </a:p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wsparcie osób wykluczonych i zagrożonych wykluczeniem społecznym poprzez rozwój przedsiębiorczości społecznej</a:t>
            </a:r>
          </a:p>
          <a:p>
            <a:pPr marL="0" indent="0" algn="just">
              <a:buNone/>
            </a:pPr>
            <a:r>
              <a:rPr lang="pl-PL" sz="1800" u="sng" dirty="0" smtClean="0">
                <a:latin typeface="Calibri" panose="020F0502020204030204" pitchFamily="34" charset="0"/>
              </a:rPr>
              <a:t>Działania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600" dirty="0" smtClean="0">
                <a:latin typeface="Calibri" panose="020F0502020204030204" pitchFamily="34" charset="0"/>
              </a:rPr>
              <a:t>Inicjowanie tworzenia nowych przedsiębiorstw społecznych generujących miejsca pracy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600" dirty="0" smtClean="0">
                <a:latin typeface="Calibri" panose="020F0502020204030204" pitchFamily="34" charset="0"/>
              </a:rPr>
              <a:t>Wsparcie dla tworzenia podmiotów o charakterze reintegracyjnym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600" dirty="0" smtClean="0">
                <a:latin typeface="Calibri" panose="020F0502020204030204" pitchFamily="34" charset="0"/>
              </a:rPr>
              <a:t>Wdrożenie stabilnego systemu współfinansowania wspierającego tworzenie miejsc pracy w przedsiębiorstwach społecznych obejmującego  m.in. dotacje, pożyczki niskoprocentowe, staże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Priorytet II RPRES </a:t>
            </a:r>
            <a:b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– cel, kierunek i działania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839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705453" y="1988840"/>
            <a:ext cx="7408333" cy="33843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pl-PL" u="sng" dirty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pl-PL" u="sng" dirty="0" smtClean="0"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pl-PL" dirty="0" smtClean="0">
              <a:latin typeface="Calibri" panose="020F0502020204030204" pitchFamily="34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Priorytet II RPRES</a:t>
            </a:r>
            <a:b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– rezultaty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137973"/>
              </p:ext>
            </p:extLst>
          </p:nvPr>
        </p:nvGraphicFramePr>
        <p:xfrm>
          <a:off x="737733" y="2996952"/>
          <a:ext cx="7344816" cy="273304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5688632"/>
                <a:gridCol w="1656184"/>
              </a:tblGrid>
              <a:tr h="139040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Nazwa wskaźnika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Wartość do 2020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Liczba</a:t>
                      </a:r>
                      <a:r>
                        <a:rPr lang="pl-PL" sz="1600" kern="1200" baseline="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miejsc pracy utworzonych w PS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1982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Liczba</a:t>
                      </a:r>
                      <a:r>
                        <a:rPr lang="pl-PL" sz="1600" kern="1200" baseline="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osób zatrudnionych w PES (nie będących PS)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1500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Liczba wspartych projektów z zakresu PS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07041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Liczba powstałych spółdzielni socjalnych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Liczba utworzonych PES o charakterze reintegracyjnym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Liczba miejsc pracy powstałych</a:t>
                      </a:r>
                      <a:r>
                        <a:rPr lang="pl-PL" sz="1600" kern="1200" baseline="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w PES w wyniku udzielonych dofinansowań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1784</a:t>
                      </a:r>
                      <a:endParaRPr lang="pl-PL" sz="1600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61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74850" y="2708920"/>
            <a:ext cx="7394300" cy="373872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1800" dirty="0" smtClean="0">
                <a:latin typeface="Calibri" panose="020F0502020204030204" pitchFamily="34" charset="0"/>
              </a:rPr>
              <a:t>ES dzięki odpowiednim regulacjom prawnym umożliwia szerokie wsparcie stwarzając warunki do skutecznej reintegracji zawodowej </a:t>
            </a:r>
            <a:r>
              <a:rPr lang="pl-PL" sz="1800" u="sng" dirty="0" smtClean="0">
                <a:latin typeface="Calibri" panose="020F0502020204030204" pitchFamily="34" charset="0"/>
              </a:rPr>
              <a:t>nawet w przypadku osób dotkniętych zaawansowaną marginalizacją społeczną </a:t>
            </a:r>
            <a:r>
              <a:rPr lang="pl-PL" sz="1800" dirty="0" smtClean="0">
                <a:latin typeface="Calibri" panose="020F0502020204030204" pitchFamily="34" charset="0"/>
              </a:rPr>
              <a:t>poprzez: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 smtClean="0">
                <a:latin typeface="Calibri" panose="020F0502020204030204" pitchFamily="34" charset="0"/>
              </a:rPr>
              <a:t>poradnictwo psychologiczne, prawne, zawodowe (KIS, CIS)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>
                <a:latin typeface="Calibri" panose="020F0502020204030204" pitchFamily="34" charset="0"/>
              </a:rPr>
              <a:t>s</a:t>
            </a:r>
            <a:r>
              <a:rPr lang="pl-PL" sz="1800" dirty="0" smtClean="0">
                <a:latin typeface="Calibri" panose="020F0502020204030204" pitchFamily="34" charset="0"/>
              </a:rPr>
              <a:t>zkolenia podnoszące kwalifikacje zawodowe i umiejętności społeczne (KIS)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 smtClean="0">
                <a:latin typeface="Calibri" panose="020F0502020204030204" pitchFamily="34" charset="0"/>
              </a:rPr>
              <a:t>możliwość podejmowania zatrudnienia wspieranego (prace społecznie użyteczne)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 smtClean="0">
                <a:latin typeface="Calibri" panose="020F0502020204030204" pitchFamily="34" charset="0"/>
              </a:rPr>
              <a:t>praktyczna nauka </a:t>
            </a:r>
            <a:r>
              <a:rPr lang="pl-PL" sz="1800" dirty="0">
                <a:latin typeface="Calibri" panose="020F0502020204030204" pitchFamily="34" charset="0"/>
              </a:rPr>
              <a:t>zawodu pod okiem nauczyciela zawodu (CIS</a:t>
            </a:r>
            <a:r>
              <a:rPr lang="pl-PL" sz="1800" dirty="0" smtClean="0">
                <a:latin typeface="Calibri" panose="020F0502020204030204" pitchFamily="34" charset="0"/>
              </a:rPr>
              <a:t>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pl-PL" sz="1800" dirty="0" smtClean="0">
                <a:latin typeface="Calibri" panose="020F0502020204030204" pitchFamily="34" charset="0"/>
              </a:rPr>
              <a:t>możliwość zatrudnienia na otwartym rynku pracy (spółdzielnie socjalne)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Ekonomia społeczna jako instrument aktywizacji osób bezdomnych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98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80021" y="2564904"/>
            <a:ext cx="7383958" cy="3816424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Przywraca umiejętności funkcjonowania i pełnienia ról społecznych w pracy i otoczeniu społecznym (społeczności lokalnej, towarzyskim, rodzinnym)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Podnosi poczucie wartości, przywraca poczucie sprawstwa i kontroli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Podnosi aktywność w życiu społeczności lokalnej poprzez dostarczanie usług na jej rzecz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Przywraca </a:t>
            </a:r>
            <a:r>
              <a:rPr lang="pl-PL" sz="1800" dirty="0">
                <a:latin typeface="Calibri" panose="020F0502020204030204" pitchFamily="34" charset="0"/>
              </a:rPr>
              <a:t>zdolność do zatrudnienia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>
                <a:latin typeface="Calibri" panose="020F0502020204030204" pitchFamily="34" charset="0"/>
              </a:rPr>
              <a:t>Daje miejsca pracy  </a:t>
            </a:r>
            <a:endParaRPr lang="pl-PL" sz="1800" dirty="0" smtClean="0"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Pozwala przełamywać bariery nieufności i braku akceptacji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dirty="0" smtClean="0">
                <a:latin typeface="Calibri" panose="020F0502020204030204" pitchFamily="34" charset="0"/>
              </a:rPr>
              <a:t>Przyczynia się do </a:t>
            </a:r>
            <a:r>
              <a:rPr lang="pl-PL" sz="1800" dirty="0" err="1" smtClean="0">
                <a:latin typeface="Calibri" panose="020F0502020204030204" pitchFamily="34" charset="0"/>
              </a:rPr>
              <a:t>destygmatyzacji</a:t>
            </a:r>
            <a:r>
              <a:rPr lang="pl-PL" sz="1800" dirty="0" smtClean="0">
                <a:latin typeface="Calibri" panose="020F0502020204030204" pitchFamily="34" charset="0"/>
              </a:rPr>
              <a:t> ułatwiając proces reintegracji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l-PL" sz="1800" u="sng" dirty="0" smtClean="0">
                <a:latin typeface="Calibri" panose="020F0502020204030204" pitchFamily="34" charset="0"/>
              </a:rPr>
              <a:t>Jest otwarta na szczególnie trudne grupy ponieważ nie kładzie tak dużego nacisku na wydajność i efektywność jak w przedsięwzięciach rynkowych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Ekonomia społeczna jako instrument aktywizacji osób bezdomnych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108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>
          <a:xfrm>
            <a:off x="827584" y="1628800"/>
            <a:ext cx="7630616" cy="2160240"/>
          </a:xfrm>
        </p:spPr>
        <p:txBody>
          <a:bodyPr>
            <a:normAutofit fontScale="90000"/>
          </a:bodyPr>
          <a:lstStyle/>
          <a:p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700" dirty="0" smtClean="0">
                <a:latin typeface="Calibri" panose="020F0502020204030204" pitchFamily="34" charset="0"/>
              </a:rPr>
              <a:t/>
            </a:r>
            <a:br>
              <a:rPr lang="pl-PL" sz="2700" dirty="0" smtClean="0">
                <a:latin typeface="Calibri" panose="020F0502020204030204" pitchFamily="34" charset="0"/>
              </a:rPr>
            </a:br>
            <a: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7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7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7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Dziękuję za uwagę </a:t>
            </a:r>
            <a:br>
              <a:rPr lang="pl-PL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sz="27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/>
            </a:r>
            <a:br>
              <a:rPr lang="pl-PL" sz="27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l-PL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Symbol zastępczy zawartości 1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pl-PL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Bożena Borowiec</a:t>
            </a:r>
            <a:br>
              <a:rPr lang="pl-PL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Dyrektor Regionalnego Ośrodka Polityki Społecznej Województwa Śląskiego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</a:br>
            <a:endPara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43917"/>
            <a:ext cx="809473" cy="68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11" y="6478424"/>
            <a:ext cx="1008112" cy="24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451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ształt fali">
  <a:themeElements>
    <a:clrScheme name="Kształt fal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Kształt fali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ształt fali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1701</TotalTime>
  <Words>1721</Words>
  <Application>Microsoft Office PowerPoint</Application>
  <PresentationFormat>Pokaz na ekranie (4:3)</PresentationFormat>
  <Paragraphs>297</Paragraphs>
  <Slides>32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7" baseType="lpstr">
      <vt:lpstr>Calibri</vt:lpstr>
      <vt:lpstr>Candara</vt:lpstr>
      <vt:lpstr>Symbol</vt:lpstr>
      <vt:lpstr>Wingdings</vt:lpstr>
      <vt:lpstr>Kształt fali</vt:lpstr>
      <vt:lpstr>Regionalny Ośrodek Polityki Społecznej Województwa Śląskiego</vt:lpstr>
      <vt:lpstr>Przyczyny bezdomności</vt:lpstr>
      <vt:lpstr>Liczba osób bezdomnych  w województwie śląskim</vt:lpstr>
      <vt:lpstr>Liczba osób bezdomnych  w województwie śląskim</vt:lpstr>
      <vt:lpstr>Liczba osób bezdomnych  w województwie śląskim</vt:lpstr>
      <vt:lpstr>Liczba osób korzystających z pomocy społecznej z tytułu bezdomności</vt:lpstr>
      <vt:lpstr>Liczba osób korzystających z pomocy społecznej z tytułu bezdomności</vt:lpstr>
      <vt:lpstr>Zasoby instytucjonalne  przeznaczone dla osób bezdomnych </vt:lpstr>
      <vt:lpstr>Schroniska i noclegownie </vt:lpstr>
      <vt:lpstr>Ośrodki wsparcia doraźnego </vt:lpstr>
      <vt:lpstr>Ośrodki wsparcia doraźnego w Katowicach</vt:lpstr>
      <vt:lpstr>Ośrodki wsparcia doraźnego w Częstochowie</vt:lpstr>
      <vt:lpstr>Placówki prowadzące ośrodki wsparcia doraźnego dla bezdomnych</vt:lpstr>
      <vt:lpstr>Strategia Polityki Społecznej Województwa Śląskiego na lata 2006-2020</vt:lpstr>
      <vt:lpstr>Cel strategiczny 4 Poprawa warunków i jakości życia osób zagrożonych wykluczeniem społecznym i społecznie wykluczonych</vt:lpstr>
      <vt:lpstr>Cel strategiczny 4 Poprawa warunków i jakości życia osób zagrożonych wykluczeniem społecznym i społecznie wykluczonych</vt:lpstr>
      <vt:lpstr>Kluby integracji społecznej</vt:lpstr>
      <vt:lpstr>Centra integracji społecznej</vt:lpstr>
      <vt:lpstr>Centra integracji społecznej</vt:lpstr>
      <vt:lpstr>Cel strategiczny 4 Poprawa warunków i jakości życia osób zagrożonych wykluczeniem społecznym i społecznie wykluczonych</vt:lpstr>
      <vt:lpstr>Mieszkania komunalne oddane do użytkowania w województwie śląskim w latach 2000-2014</vt:lpstr>
      <vt:lpstr>Mieszkania chronione w 2015 roku</vt:lpstr>
      <vt:lpstr>Ekonomia społeczna</vt:lpstr>
      <vt:lpstr>Podmioty sektora ekonomii społecznej </vt:lpstr>
      <vt:lpstr>Regionalny Program Rozwoju Ekonomii Społecznej </vt:lpstr>
      <vt:lpstr>Rezultaty RPRES  </vt:lpstr>
      <vt:lpstr>Integracja i reintegracja społeczna i zawodowa – Priorytet II RPRES</vt:lpstr>
      <vt:lpstr>Priorytet II RPRES  – cel, kierunek i działania</vt:lpstr>
      <vt:lpstr>Priorytet II RPRES – rezultaty</vt:lpstr>
      <vt:lpstr>Ekonomia społeczna jako instrument aktywizacji osób bezdomnych</vt:lpstr>
      <vt:lpstr>Ekonomia społeczna jako instrument aktywizacji osób bezdomnych</vt:lpstr>
      <vt:lpstr>                    Dziękuję za uwagę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Regionalny Ośrodek Polityki Społecznej Województwa Śląskiego</dc:title>
  <dc:creator>Natalia NW. Wierzelewska</dc:creator>
  <cp:lastModifiedBy>Natalia NW. Wierzelewska</cp:lastModifiedBy>
  <cp:revision>112</cp:revision>
  <cp:lastPrinted>2016-06-14T07:56:06Z</cp:lastPrinted>
  <dcterms:created xsi:type="dcterms:W3CDTF">2015-11-27T08:42:34Z</dcterms:created>
  <dcterms:modified xsi:type="dcterms:W3CDTF">2016-06-14T13:08:13Z</dcterms:modified>
</cp:coreProperties>
</file>