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83" r:id="rId4"/>
    <p:sldId id="266" r:id="rId5"/>
    <p:sldId id="279" r:id="rId6"/>
    <p:sldId id="280" r:id="rId7"/>
    <p:sldId id="268" r:id="rId8"/>
    <p:sldId id="278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4156" userDrawn="1">
          <p15:clr>
            <a:srgbClr val="A4A3A4"/>
          </p15:clr>
        </p15:guide>
        <p15:guide id="2" pos="347" userDrawn="1">
          <p15:clr>
            <a:srgbClr val="A4A3A4"/>
          </p15:clr>
        </p15:guide>
        <p15:guide id="3" orient="horz" pos="3793" userDrawn="1">
          <p15:clr>
            <a:srgbClr val="A4A3A4"/>
          </p15:clr>
        </p15:guide>
        <p15:guide id="4" orient="horz" pos="164" userDrawn="1">
          <p15:clr>
            <a:srgbClr val="A4A3A4"/>
          </p15:clr>
        </p15:guide>
        <p15:guide id="5" orient="horz" pos="709" userDrawn="1">
          <p15:clr>
            <a:srgbClr val="A4A3A4"/>
          </p15:clr>
        </p15:guide>
        <p15:guide id="6" pos="7333" userDrawn="1">
          <p15:clr>
            <a:srgbClr val="A4A3A4"/>
          </p15:clr>
        </p15:guide>
        <p15:guide id="7" orient="horz" pos="3634" userDrawn="1">
          <p15:clr>
            <a:srgbClr val="A4A3A4"/>
          </p15:clr>
        </p15:guide>
        <p15:guide id="8" orient="horz" pos="867" userDrawn="1">
          <p15:clr>
            <a:srgbClr val="A4A3A4"/>
          </p15:clr>
        </p15:guide>
        <p15:guide id="9" orient="horz" pos="572" userDrawn="1">
          <p15:clr>
            <a:srgbClr val="A4A3A4"/>
          </p15:clr>
        </p15:guide>
        <p15:guide id="10" orient="horz" pos="278" userDrawn="1">
          <p15:clr>
            <a:srgbClr val="A4A3A4"/>
          </p15:clr>
        </p15:guide>
        <p15:guide id="11" pos="6312" userDrawn="1">
          <p15:clr>
            <a:srgbClr val="A4A3A4"/>
          </p15:clr>
        </p15:guide>
        <p15:guide id="12" pos="300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092"/>
    <a:srgbClr val="015093"/>
    <a:srgbClr val="0055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-392" y="-104"/>
      </p:cViewPr>
      <p:guideLst>
        <p:guide orient="horz" pos="4156"/>
        <p:guide orient="horz" pos="3793"/>
        <p:guide orient="horz" pos="164"/>
        <p:guide orient="horz" pos="709"/>
        <p:guide orient="horz" pos="3634"/>
        <p:guide orient="horz" pos="867"/>
        <p:guide orient="horz" pos="572"/>
        <p:guide orient="horz" pos="278"/>
        <p:guide pos="347"/>
        <p:guide pos="7333"/>
        <p:guide pos="6312"/>
        <p:guide pos="300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61525B-3F2C-ED46-B326-BDB629B86B39}" type="doc">
      <dgm:prSet loTypeId="urn:microsoft.com/office/officeart/2005/8/layout/hProcess9" loCatId="" qsTypeId="urn:microsoft.com/office/officeart/2005/8/quickstyle/simple4" qsCatId="simple" csTypeId="urn:microsoft.com/office/officeart/2005/8/colors/accent1_2" csCatId="accent1" phldr="1"/>
      <dgm:spPr/>
    </dgm:pt>
    <dgm:pt modelId="{2A5B7E81-A0FF-1E49-AF35-117A78EE1835}">
      <dgm:prSet phldrT="[Text]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en-US" dirty="0" err="1" smtClean="0"/>
            <a:t>instytucja</a:t>
          </a:r>
          <a:r>
            <a:rPr lang="en-US" dirty="0" smtClean="0"/>
            <a:t> </a:t>
          </a:r>
          <a:r>
            <a:rPr lang="en-US" dirty="0" err="1" smtClean="0"/>
            <a:t>opiekuńcza</a:t>
          </a:r>
          <a:endParaRPr lang="en-US" dirty="0"/>
        </a:p>
      </dgm:t>
    </dgm:pt>
    <dgm:pt modelId="{8830E09E-50AE-AA45-91AF-B418F4961691}" type="parTrans" cxnId="{75DA1D22-2A67-F34B-961C-E4D826860906}">
      <dgm:prSet/>
      <dgm:spPr/>
      <dgm:t>
        <a:bodyPr/>
        <a:lstStyle/>
        <a:p>
          <a:endParaRPr lang="en-US"/>
        </a:p>
      </dgm:t>
    </dgm:pt>
    <dgm:pt modelId="{9D7F380F-7A08-AC4F-BEB0-76486D7D2AFC}" type="sibTrans" cxnId="{75DA1D22-2A67-F34B-961C-E4D826860906}">
      <dgm:prSet/>
      <dgm:spPr/>
      <dgm:t>
        <a:bodyPr/>
        <a:lstStyle/>
        <a:p>
          <a:endParaRPr lang="en-US"/>
        </a:p>
      </dgm:t>
    </dgm:pt>
    <dgm:pt modelId="{30D49C61-A51A-2742-AD32-C47833359ECC}">
      <dgm:prSet phldrT="[Tex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dirty="0" err="1" smtClean="0"/>
            <a:t>mieszkanie</a:t>
          </a:r>
          <a:r>
            <a:rPr lang="en-US" dirty="0" smtClean="0"/>
            <a:t> </a:t>
          </a:r>
          <a:r>
            <a:rPr lang="en-US" dirty="0" err="1" smtClean="0"/>
            <a:t>treningowe</a:t>
          </a:r>
          <a:endParaRPr lang="en-US" dirty="0"/>
        </a:p>
      </dgm:t>
    </dgm:pt>
    <dgm:pt modelId="{3440C361-02B4-EC4B-8E51-704AB1F1EE1E}" type="parTrans" cxnId="{94C9F3E8-2907-B44D-A9AF-DF0F1D4DB21D}">
      <dgm:prSet/>
      <dgm:spPr/>
      <dgm:t>
        <a:bodyPr/>
        <a:lstStyle/>
        <a:p>
          <a:endParaRPr lang="en-US"/>
        </a:p>
      </dgm:t>
    </dgm:pt>
    <dgm:pt modelId="{06C0465F-91D1-1543-8865-28A861F8B865}" type="sibTrans" cxnId="{94C9F3E8-2907-B44D-A9AF-DF0F1D4DB21D}">
      <dgm:prSet/>
      <dgm:spPr/>
      <dgm:t>
        <a:bodyPr/>
        <a:lstStyle/>
        <a:p>
          <a:endParaRPr lang="en-US"/>
        </a:p>
      </dgm:t>
    </dgm:pt>
    <dgm:pt modelId="{0C1C6F82-579A-7242-9EE5-3583CA1B5594}">
      <dgm:prSet phldrT="[Text]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?</a:t>
          </a:r>
          <a:endParaRPr lang="en-US" dirty="0"/>
        </a:p>
      </dgm:t>
    </dgm:pt>
    <dgm:pt modelId="{A74BCACC-7519-3B4C-A55D-85F2F66BEF31}" type="parTrans" cxnId="{FAD3B737-4541-7D44-98D1-C892C36D4903}">
      <dgm:prSet/>
      <dgm:spPr/>
      <dgm:t>
        <a:bodyPr/>
        <a:lstStyle/>
        <a:p>
          <a:endParaRPr lang="en-US"/>
        </a:p>
      </dgm:t>
    </dgm:pt>
    <dgm:pt modelId="{FD74504A-88E0-DD4C-8049-40090B00DEE1}" type="sibTrans" cxnId="{FAD3B737-4541-7D44-98D1-C892C36D4903}">
      <dgm:prSet/>
      <dgm:spPr/>
      <dgm:t>
        <a:bodyPr/>
        <a:lstStyle/>
        <a:p>
          <a:endParaRPr lang="en-US"/>
        </a:p>
      </dgm:t>
    </dgm:pt>
    <dgm:pt modelId="{068FF4C6-C4CE-924E-99EA-C2025B341F6D}" type="pres">
      <dgm:prSet presAssocID="{5F61525B-3F2C-ED46-B326-BDB629B86B39}" presName="CompostProcess" presStyleCnt="0">
        <dgm:presLayoutVars>
          <dgm:dir/>
          <dgm:resizeHandles val="exact"/>
        </dgm:presLayoutVars>
      </dgm:prSet>
      <dgm:spPr/>
    </dgm:pt>
    <dgm:pt modelId="{74CA596A-144E-9C45-996E-C0792465CDAA}" type="pres">
      <dgm:prSet presAssocID="{5F61525B-3F2C-ED46-B326-BDB629B86B39}" presName="arrow" presStyleLbl="bgShp" presStyleIdx="0" presStyleCnt="1"/>
      <dgm:spPr/>
    </dgm:pt>
    <dgm:pt modelId="{84D1FECD-9CE1-E74A-84CA-EFF9FD96AD30}" type="pres">
      <dgm:prSet presAssocID="{5F61525B-3F2C-ED46-B326-BDB629B86B39}" presName="linearProcess" presStyleCnt="0"/>
      <dgm:spPr/>
    </dgm:pt>
    <dgm:pt modelId="{2D07BAA4-ECB9-0F47-AE5C-4DEC66D9DC39}" type="pres">
      <dgm:prSet presAssocID="{2A5B7E81-A0FF-1E49-AF35-117A78EE1835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329786-0E9D-4F44-B28C-D6D37B216983}" type="pres">
      <dgm:prSet presAssocID="{9D7F380F-7A08-AC4F-BEB0-76486D7D2AFC}" presName="sibTrans" presStyleCnt="0"/>
      <dgm:spPr/>
    </dgm:pt>
    <dgm:pt modelId="{092B4768-E8A3-2348-ABB9-8ABB8166DFEF}" type="pres">
      <dgm:prSet presAssocID="{30D49C61-A51A-2742-AD32-C47833359ECC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2811F4-F917-4C4B-9A5A-C910E554E419}" type="pres">
      <dgm:prSet presAssocID="{06C0465F-91D1-1543-8865-28A861F8B865}" presName="sibTrans" presStyleCnt="0"/>
      <dgm:spPr/>
    </dgm:pt>
    <dgm:pt modelId="{7894DDB1-B9F3-8548-B216-003A71A230C1}" type="pres">
      <dgm:prSet presAssocID="{0C1C6F82-579A-7242-9EE5-3583CA1B5594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75DA1D22-2A67-F34B-961C-E4D826860906}" srcId="{5F61525B-3F2C-ED46-B326-BDB629B86B39}" destId="{2A5B7E81-A0FF-1E49-AF35-117A78EE1835}" srcOrd="0" destOrd="0" parTransId="{8830E09E-50AE-AA45-91AF-B418F4961691}" sibTransId="{9D7F380F-7A08-AC4F-BEB0-76486D7D2AFC}"/>
    <dgm:cxn modelId="{FAD3B737-4541-7D44-98D1-C892C36D4903}" srcId="{5F61525B-3F2C-ED46-B326-BDB629B86B39}" destId="{0C1C6F82-579A-7242-9EE5-3583CA1B5594}" srcOrd="2" destOrd="0" parTransId="{A74BCACC-7519-3B4C-A55D-85F2F66BEF31}" sibTransId="{FD74504A-88E0-DD4C-8049-40090B00DEE1}"/>
    <dgm:cxn modelId="{DD1D68BD-DBB0-8349-B65A-967E52A97731}" type="presOf" srcId="{30D49C61-A51A-2742-AD32-C47833359ECC}" destId="{092B4768-E8A3-2348-ABB9-8ABB8166DFEF}" srcOrd="0" destOrd="0" presId="urn:microsoft.com/office/officeart/2005/8/layout/hProcess9"/>
    <dgm:cxn modelId="{69C569E4-8D75-CD4C-AED7-20F1AC2D0CB5}" type="presOf" srcId="{2A5B7E81-A0FF-1E49-AF35-117A78EE1835}" destId="{2D07BAA4-ECB9-0F47-AE5C-4DEC66D9DC39}" srcOrd="0" destOrd="0" presId="urn:microsoft.com/office/officeart/2005/8/layout/hProcess9"/>
    <dgm:cxn modelId="{412153D8-08C5-D24A-B3AA-59F60DAEAC0F}" type="presOf" srcId="{5F61525B-3F2C-ED46-B326-BDB629B86B39}" destId="{068FF4C6-C4CE-924E-99EA-C2025B341F6D}" srcOrd="0" destOrd="0" presId="urn:microsoft.com/office/officeart/2005/8/layout/hProcess9"/>
    <dgm:cxn modelId="{94C9F3E8-2907-B44D-A9AF-DF0F1D4DB21D}" srcId="{5F61525B-3F2C-ED46-B326-BDB629B86B39}" destId="{30D49C61-A51A-2742-AD32-C47833359ECC}" srcOrd="1" destOrd="0" parTransId="{3440C361-02B4-EC4B-8E51-704AB1F1EE1E}" sibTransId="{06C0465F-91D1-1543-8865-28A861F8B865}"/>
    <dgm:cxn modelId="{3E719C42-03FA-4547-AB96-9A8FE0FC289D}" type="presOf" srcId="{0C1C6F82-579A-7242-9EE5-3583CA1B5594}" destId="{7894DDB1-B9F3-8548-B216-003A71A230C1}" srcOrd="0" destOrd="0" presId="urn:microsoft.com/office/officeart/2005/8/layout/hProcess9"/>
    <dgm:cxn modelId="{6603CC4F-9027-2E41-A991-6353B72F0448}" type="presParOf" srcId="{068FF4C6-C4CE-924E-99EA-C2025B341F6D}" destId="{74CA596A-144E-9C45-996E-C0792465CDAA}" srcOrd="0" destOrd="0" presId="urn:microsoft.com/office/officeart/2005/8/layout/hProcess9"/>
    <dgm:cxn modelId="{80E6D3BF-A51C-DA4D-A777-484ADCD70D53}" type="presParOf" srcId="{068FF4C6-C4CE-924E-99EA-C2025B341F6D}" destId="{84D1FECD-9CE1-E74A-84CA-EFF9FD96AD30}" srcOrd="1" destOrd="0" presId="urn:microsoft.com/office/officeart/2005/8/layout/hProcess9"/>
    <dgm:cxn modelId="{C0D96293-F916-DF47-8BB7-04B52E725F35}" type="presParOf" srcId="{84D1FECD-9CE1-E74A-84CA-EFF9FD96AD30}" destId="{2D07BAA4-ECB9-0F47-AE5C-4DEC66D9DC39}" srcOrd="0" destOrd="0" presId="urn:microsoft.com/office/officeart/2005/8/layout/hProcess9"/>
    <dgm:cxn modelId="{B277881D-2460-6245-9B91-638C53880973}" type="presParOf" srcId="{84D1FECD-9CE1-E74A-84CA-EFF9FD96AD30}" destId="{42329786-0E9D-4F44-B28C-D6D37B216983}" srcOrd="1" destOrd="0" presId="urn:microsoft.com/office/officeart/2005/8/layout/hProcess9"/>
    <dgm:cxn modelId="{72814EBB-FFE4-6D42-8B64-C8E0AB9339BD}" type="presParOf" srcId="{84D1FECD-9CE1-E74A-84CA-EFF9FD96AD30}" destId="{092B4768-E8A3-2348-ABB9-8ABB8166DFEF}" srcOrd="2" destOrd="0" presId="urn:microsoft.com/office/officeart/2005/8/layout/hProcess9"/>
    <dgm:cxn modelId="{DAB95344-D379-D049-8D67-B44887CD089C}" type="presParOf" srcId="{84D1FECD-9CE1-E74A-84CA-EFF9FD96AD30}" destId="{232811F4-F917-4C4B-9A5A-C910E554E419}" srcOrd="3" destOrd="0" presId="urn:microsoft.com/office/officeart/2005/8/layout/hProcess9"/>
    <dgm:cxn modelId="{367606C8-31F0-D744-8EC0-239226BF1D83}" type="presParOf" srcId="{84D1FECD-9CE1-E74A-84CA-EFF9FD96AD30}" destId="{7894DDB1-B9F3-8548-B216-003A71A230C1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DB1282-5812-8A4F-B710-78BC390BA0F6}" type="doc">
      <dgm:prSet loTypeId="urn:microsoft.com/office/officeart/2005/8/layout/default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9849BC-2868-D14D-8B54-F02624F671CC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pPr rtl="0"/>
          <a:r>
            <a:rPr lang="en-US" dirty="0" err="1" smtClean="0"/>
            <a:t>pozyskiwanie</a:t>
          </a:r>
          <a:r>
            <a:rPr lang="en-US" dirty="0" smtClean="0"/>
            <a:t> </a:t>
          </a:r>
          <a:r>
            <a:rPr lang="en-US" dirty="0" err="1" smtClean="0"/>
            <a:t>nieużytkowanych</a:t>
          </a:r>
          <a:r>
            <a:rPr lang="en-US" dirty="0" smtClean="0"/>
            <a:t> </a:t>
          </a:r>
          <a:r>
            <a:rPr lang="en-US" dirty="0" err="1" smtClean="0"/>
            <a:t>zasobów</a:t>
          </a:r>
          <a:r>
            <a:rPr lang="en-US" dirty="0" smtClean="0"/>
            <a:t> </a:t>
          </a:r>
          <a:r>
            <a:rPr lang="en-US" dirty="0" err="1" smtClean="0"/>
            <a:t>mieszkaniowych</a:t>
          </a:r>
          <a:endParaRPr lang="en-US" dirty="0" smtClean="0"/>
        </a:p>
      </dgm:t>
    </dgm:pt>
    <dgm:pt modelId="{E8E29B7C-A726-FC4C-BE85-2A5945D45F7E}" type="parTrans" cxnId="{1A3C115A-7D0C-0B41-879D-C0B99647D2EC}">
      <dgm:prSet/>
      <dgm:spPr/>
      <dgm:t>
        <a:bodyPr/>
        <a:lstStyle/>
        <a:p>
          <a:endParaRPr lang="en-US"/>
        </a:p>
      </dgm:t>
    </dgm:pt>
    <dgm:pt modelId="{39E7D134-00E0-9E4E-A044-B1C933B80B04}" type="sibTrans" cxnId="{1A3C115A-7D0C-0B41-879D-C0B99647D2EC}">
      <dgm:prSet/>
      <dgm:spPr/>
      <dgm:t>
        <a:bodyPr/>
        <a:lstStyle/>
        <a:p>
          <a:endParaRPr lang="en-US"/>
        </a:p>
      </dgm:t>
    </dgm:pt>
    <dgm:pt modelId="{DEC7367A-EC52-AE42-96AF-088CD768C73C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pPr rtl="0"/>
          <a:r>
            <a:rPr lang="en-US" dirty="0" err="1" smtClean="0"/>
            <a:t>łączenie</a:t>
          </a:r>
          <a:r>
            <a:rPr lang="en-US" dirty="0" smtClean="0"/>
            <a:t> </a:t>
          </a:r>
          <a:r>
            <a:rPr lang="en-US" dirty="0" err="1" smtClean="0"/>
            <a:t>kompetencji</a:t>
          </a:r>
          <a:r>
            <a:rPr lang="en-US" dirty="0" smtClean="0"/>
            <a:t> </a:t>
          </a:r>
          <a:r>
            <a:rPr lang="en-US" dirty="0" err="1" smtClean="0"/>
            <a:t>zarządcy</a:t>
          </a:r>
          <a:r>
            <a:rPr lang="en-US" dirty="0" smtClean="0"/>
            <a:t> </a:t>
          </a:r>
          <a:r>
            <a:rPr lang="en-US" dirty="0" err="1" smtClean="0"/>
            <a:t>nieruchomości</a:t>
          </a:r>
          <a:r>
            <a:rPr lang="en-US" dirty="0" smtClean="0"/>
            <a:t> </a:t>
          </a:r>
          <a:r>
            <a:rPr lang="en-US" dirty="0" err="1" smtClean="0"/>
            <a:t>i</a:t>
          </a:r>
          <a:r>
            <a:rPr lang="en-US" dirty="0" smtClean="0"/>
            <a:t> </a:t>
          </a:r>
          <a:r>
            <a:rPr lang="en-US" dirty="0" err="1" smtClean="0"/>
            <a:t>pracownika</a:t>
          </a:r>
          <a:r>
            <a:rPr lang="en-US" dirty="0" smtClean="0"/>
            <a:t> </a:t>
          </a:r>
          <a:r>
            <a:rPr lang="en-US" dirty="0" err="1" smtClean="0"/>
            <a:t>socjalnego</a:t>
          </a:r>
          <a:endParaRPr lang="en-US" dirty="0" smtClean="0"/>
        </a:p>
      </dgm:t>
    </dgm:pt>
    <dgm:pt modelId="{BEF6AAF7-8BA6-2747-8F66-D76C3A4539EF}" type="parTrans" cxnId="{7D0A8CEB-2D85-4546-B5E0-CB70FB545970}">
      <dgm:prSet/>
      <dgm:spPr/>
      <dgm:t>
        <a:bodyPr/>
        <a:lstStyle/>
        <a:p>
          <a:endParaRPr lang="en-US"/>
        </a:p>
      </dgm:t>
    </dgm:pt>
    <dgm:pt modelId="{922245C9-7515-E74A-90E0-152D83951717}" type="sibTrans" cxnId="{7D0A8CEB-2D85-4546-B5E0-CB70FB545970}">
      <dgm:prSet/>
      <dgm:spPr/>
      <dgm:t>
        <a:bodyPr/>
        <a:lstStyle/>
        <a:p>
          <a:endParaRPr lang="en-US"/>
        </a:p>
      </dgm:t>
    </dgm:pt>
    <dgm:pt modelId="{40149BB2-8B21-F941-9A1A-868B4013CAC4}" type="pres">
      <dgm:prSet presAssocID="{02DB1282-5812-8A4F-B710-78BC390BA0F6}" presName="diagram" presStyleCnt="0">
        <dgm:presLayoutVars>
          <dgm:dir/>
          <dgm:resizeHandles val="exact"/>
        </dgm:presLayoutVars>
      </dgm:prSet>
      <dgm:spPr/>
    </dgm:pt>
    <dgm:pt modelId="{866379BD-1646-B04F-87A3-A32F220DB449}" type="pres">
      <dgm:prSet presAssocID="{C19849BC-2868-D14D-8B54-F02624F671CC}" presName="node" presStyleLbl="node1" presStyleIdx="0" presStyleCnt="2" custScaleX="58582" custScaleY="100006" custLinFactNeighborX="-238" custLinFactNeighborY="146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B3FAB4-2E96-FF41-A9C4-DC63A2CBBBA3}" type="pres">
      <dgm:prSet presAssocID="{39E7D134-00E0-9E4E-A044-B1C933B80B04}" presName="sibTrans" presStyleCnt="0"/>
      <dgm:spPr/>
    </dgm:pt>
    <dgm:pt modelId="{EBD19C4E-0F54-8847-8308-807F37C5B006}" type="pres">
      <dgm:prSet presAssocID="{DEC7367A-EC52-AE42-96AF-088CD768C73C}" presName="node" presStyleLbl="node1" presStyleIdx="1" presStyleCnt="2" custScaleX="64094" custScaleY="100185" custLinFactNeighborX="715" custLinFactNeighborY="166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FB3C931-D88F-A441-8C89-8AA26CBC413C}" type="presOf" srcId="{C19849BC-2868-D14D-8B54-F02624F671CC}" destId="{866379BD-1646-B04F-87A3-A32F220DB449}" srcOrd="0" destOrd="0" presId="urn:microsoft.com/office/officeart/2005/8/layout/default"/>
    <dgm:cxn modelId="{AB5C64FE-C6ED-F943-922D-6C141B63D3B5}" type="presOf" srcId="{DEC7367A-EC52-AE42-96AF-088CD768C73C}" destId="{EBD19C4E-0F54-8847-8308-807F37C5B006}" srcOrd="0" destOrd="0" presId="urn:microsoft.com/office/officeart/2005/8/layout/default"/>
    <dgm:cxn modelId="{7D0A8CEB-2D85-4546-B5E0-CB70FB545970}" srcId="{02DB1282-5812-8A4F-B710-78BC390BA0F6}" destId="{DEC7367A-EC52-AE42-96AF-088CD768C73C}" srcOrd="1" destOrd="0" parTransId="{BEF6AAF7-8BA6-2747-8F66-D76C3A4539EF}" sibTransId="{922245C9-7515-E74A-90E0-152D83951717}"/>
    <dgm:cxn modelId="{1A3C115A-7D0C-0B41-879D-C0B99647D2EC}" srcId="{02DB1282-5812-8A4F-B710-78BC390BA0F6}" destId="{C19849BC-2868-D14D-8B54-F02624F671CC}" srcOrd="0" destOrd="0" parTransId="{E8E29B7C-A726-FC4C-BE85-2A5945D45F7E}" sibTransId="{39E7D134-00E0-9E4E-A044-B1C933B80B04}"/>
    <dgm:cxn modelId="{A97A0B4F-A5F0-A046-A7BC-B939204B7A3D}" type="presOf" srcId="{02DB1282-5812-8A4F-B710-78BC390BA0F6}" destId="{40149BB2-8B21-F941-9A1A-868B4013CAC4}" srcOrd="0" destOrd="0" presId="urn:microsoft.com/office/officeart/2005/8/layout/default"/>
    <dgm:cxn modelId="{194E62BA-DB7B-9345-A4B9-3C18D5D729E3}" type="presParOf" srcId="{40149BB2-8B21-F941-9A1A-868B4013CAC4}" destId="{866379BD-1646-B04F-87A3-A32F220DB449}" srcOrd="0" destOrd="0" presId="urn:microsoft.com/office/officeart/2005/8/layout/default"/>
    <dgm:cxn modelId="{F3AF0E4F-B195-E046-824E-A0B29486FA47}" type="presParOf" srcId="{40149BB2-8B21-F941-9A1A-868B4013CAC4}" destId="{FAB3FAB4-2E96-FF41-A9C4-DC63A2CBBBA3}" srcOrd="1" destOrd="0" presId="urn:microsoft.com/office/officeart/2005/8/layout/default"/>
    <dgm:cxn modelId="{CBD4667D-3484-0B46-B6CD-A3E3C4FC47F2}" type="presParOf" srcId="{40149BB2-8B21-F941-9A1A-868B4013CAC4}" destId="{EBD19C4E-0F54-8847-8308-807F37C5B006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60A0FCE-F0ED-4335-938C-ADE32C38ECC0}" type="doc">
      <dgm:prSet loTypeId="urn:microsoft.com/office/officeart/2005/8/layout/arrow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7F117A3B-4D8E-4D63-B5CD-49E469B647EF}">
      <dgm:prSet phldrT="[Tekst]"/>
      <dgm:spPr/>
      <dgm:t>
        <a:bodyPr/>
        <a:lstStyle/>
        <a:p>
          <a:r>
            <a:rPr lang="pl-PL" dirty="0" smtClean="0"/>
            <a:t>30% </a:t>
          </a:r>
          <a:r>
            <a:rPr lang="pl-PL" dirty="0" smtClean="0"/>
            <a:t>najemcy zagrożeni wykluczeniem społecznym</a:t>
          </a:r>
          <a:endParaRPr lang="pl-PL" dirty="0"/>
        </a:p>
      </dgm:t>
    </dgm:pt>
    <dgm:pt modelId="{DD182416-8A3A-474C-88AD-BCEC94830830}" type="parTrans" cxnId="{0AF01B86-594F-4328-82BB-5DA5E540D3AE}">
      <dgm:prSet/>
      <dgm:spPr/>
      <dgm:t>
        <a:bodyPr/>
        <a:lstStyle/>
        <a:p>
          <a:endParaRPr lang="pl-PL"/>
        </a:p>
      </dgm:t>
    </dgm:pt>
    <dgm:pt modelId="{0BDADE37-D4B6-4983-960A-F45D5D22EDCB}" type="sibTrans" cxnId="{0AF01B86-594F-4328-82BB-5DA5E540D3AE}">
      <dgm:prSet/>
      <dgm:spPr/>
      <dgm:t>
        <a:bodyPr/>
        <a:lstStyle/>
        <a:p>
          <a:endParaRPr lang="pl-PL"/>
        </a:p>
      </dgm:t>
    </dgm:pt>
    <dgm:pt modelId="{B4ECFF6B-65BB-4140-B099-C22CCCA2C95E}">
      <dgm:prSet phldrT="[Tekst]"/>
      <dgm:spPr/>
      <dgm:t>
        <a:bodyPr/>
        <a:lstStyle/>
        <a:p>
          <a:r>
            <a:rPr lang="pl-PL" dirty="0" smtClean="0"/>
            <a:t>70% najemcy średniozamożni  </a:t>
          </a:r>
          <a:endParaRPr lang="pl-PL" dirty="0"/>
        </a:p>
      </dgm:t>
    </dgm:pt>
    <dgm:pt modelId="{D63CE7D4-8533-472C-B1CC-DCCA18D7988F}" type="parTrans" cxnId="{1B648EB4-CD65-44E7-817B-A42B7B9159B3}">
      <dgm:prSet/>
      <dgm:spPr/>
      <dgm:t>
        <a:bodyPr/>
        <a:lstStyle/>
        <a:p>
          <a:endParaRPr lang="pl-PL"/>
        </a:p>
      </dgm:t>
    </dgm:pt>
    <dgm:pt modelId="{781057D9-5B1A-4EE3-960D-8D690D797EF6}" type="sibTrans" cxnId="{1B648EB4-CD65-44E7-817B-A42B7B9159B3}">
      <dgm:prSet/>
      <dgm:spPr/>
      <dgm:t>
        <a:bodyPr/>
        <a:lstStyle/>
        <a:p>
          <a:endParaRPr lang="pl-PL"/>
        </a:p>
      </dgm:t>
    </dgm:pt>
    <dgm:pt modelId="{416EB904-9C93-42CA-B031-EE607B56C3A3}" type="pres">
      <dgm:prSet presAssocID="{D60A0FCE-F0ED-4335-938C-ADE32C38ECC0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5EA6A707-1472-4C85-8150-004E7FE58B79}" type="pres">
      <dgm:prSet presAssocID="{D60A0FCE-F0ED-4335-938C-ADE32C38ECC0}" presName="ribbon" presStyleLbl="node1" presStyleIdx="0" presStyleCnt="1" custLinFactNeighborX="-14" custLinFactNeighborY="3589"/>
      <dgm:spPr>
        <a:solidFill>
          <a:schemeClr val="accent5">
            <a:lumMod val="75000"/>
          </a:schemeClr>
        </a:solidFill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25D5729C-8F39-493A-9FB6-E5FD7B17412F}" type="pres">
      <dgm:prSet presAssocID="{D60A0FCE-F0ED-4335-938C-ADE32C38ECC0}" presName="leftArrowText" presStyleLbl="node1" presStyleIdx="0" presStyleCnt="1" custScaleX="94589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4452B7DB-F5CB-4C92-94EF-123DED7B231A}" type="pres">
      <dgm:prSet presAssocID="{D60A0FCE-F0ED-4335-938C-ADE32C38ECC0}" presName="rightArrowText" presStyleLbl="node1" presStyleIdx="0" presStyleCnt="1" custScaleX="80769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8AD6A8A2-5F88-422F-835F-9283909D0FE0}" type="presOf" srcId="{B4ECFF6B-65BB-4140-B099-C22CCCA2C95E}" destId="{4452B7DB-F5CB-4C92-94EF-123DED7B231A}" srcOrd="0" destOrd="0" presId="urn:microsoft.com/office/officeart/2005/8/layout/arrow6"/>
    <dgm:cxn modelId="{37352F6B-A1DA-42E2-8A92-AD38EF03E220}" type="presOf" srcId="{D60A0FCE-F0ED-4335-938C-ADE32C38ECC0}" destId="{416EB904-9C93-42CA-B031-EE607B56C3A3}" srcOrd="0" destOrd="0" presId="urn:microsoft.com/office/officeart/2005/8/layout/arrow6"/>
    <dgm:cxn modelId="{1B648EB4-CD65-44E7-817B-A42B7B9159B3}" srcId="{D60A0FCE-F0ED-4335-938C-ADE32C38ECC0}" destId="{B4ECFF6B-65BB-4140-B099-C22CCCA2C95E}" srcOrd="1" destOrd="0" parTransId="{D63CE7D4-8533-472C-B1CC-DCCA18D7988F}" sibTransId="{781057D9-5B1A-4EE3-960D-8D690D797EF6}"/>
    <dgm:cxn modelId="{0AF01B86-594F-4328-82BB-5DA5E540D3AE}" srcId="{D60A0FCE-F0ED-4335-938C-ADE32C38ECC0}" destId="{7F117A3B-4D8E-4D63-B5CD-49E469B647EF}" srcOrd="0" destOrd="0" parTransId="{DD182416-8A3A-474C-88AD-BCEC94830830}" sibTransId="{0BDADE37-D4B6-4983-960A-F45D5D22EDCB}"/>
    <dgm:cxn modelId="{7EE88E64-ABFE-45BC-91DF-E9CA2DC96E00}" type="presOf" srcId="{7F117A3B-4D8E-4D63-B5CD-49E469B647EF}" destId="{25D5729C-8F39-493A-9FB6-E5FD7B17412F}" srcOrd="0" destOrd="0" presId="urn:microsoft.com/office/officeart/2005/8/layout/arrow6"/>
    <dgm:cxn modelId="{410A2989-39B7-4D37-9D96-0782AF94CEAE}" type="presParOf" srcId="{416EB904-9C93-42CA-B031-EE607B56C3A3}" destId="{5EA6A707-1472-4C85-8150-004E7FE58B79}" srcOrd="0" destOrd="0" presId="urn:microsoft.com/office/officeart/2005/8/layout/arrow6"/>
    <dgm:cxn modelId="{BD662540-9716-4308-A057-201A5476145F}" type="presParOf" srcId="{416EB904-9C93-42CA-B031-EE607B56C3A3}" destId="{25D5729C-8F39-493A-9FB6-E5FD7B17412F}" srcOrd="1" destOrd="0" presId="urn:microsoft.com/office/officeart/2005/8/layout/arrow6"/>
    <dgm:cxn modelId="{0C1FF0CE-55F7-433A-AE23-AA15584EC836}" type="presParOf" srcId="{416EB904-9C93-42CA-B031-EE607B56C3A3}" destId="{4452B7DB-F5CB-4C92-94EF-123DED7B231A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CA596A-144E-9C45-996E-C0792465CDAA}">
      <dsp:nvSpPr>
        <dsp:cNvPr id="0" name=""/>
        <dsp:cNvSpPr/>
      </dsp:nvSpPr>
      <dsp:spPr>
        <a:xfrm>
          <a:off x="531586" y="0"/>
          <a:ext cx="6024644" cy="2689947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D07BAA4-ECB9-0F47-AE5C-4DEC66D9DC39}">
      <dsp:nvSpPr>
        <dsp:cNvPr id="0" name=""/>
        <dsp:cNvSpPr/>
      </dsp:nvSpPr>
      <dsp:spPr>
        <a:xfrm>
          <a:off x="240182" y="806984"/>
          <a:ext cx="2126345" cy="1075978"/>
        </a:xfrm>
        <a:prstGeom prst="roundRect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/>
            <a:t>instytucja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opiekuńcza</a:t>
          </a:r>
          <a:endParaRPr lang="en-US" sz="2700" kern="1200" dirty="0"/>
        </a:p>
      </dsp:txBody>
      <dsp:txXfrm>
        <a:off x="292707" y="859509"/>
        <a:ext cx="2021295" cy="970928"/>
      </dsp:txXfrm>
    </dsp:sp>
    <dsp:sp modelId="{092B4768-E8A3-2348-ABB9-8ABB8166DFEF}">
      <dsp:nvSpPr>
        <dsp:cNvPr id="0" name=""/>
        <dsp:cNvSpPr/>
      </dsp:nvSpPr>
      <dsp:spPr>
        <a:xfrm>
          <a:off x="2480735" y="806984"/>
          <a:ext cx="2126345" cy="1075978"/>
        </a:xfrm>
        <a:prstGeom prst="roundRect">
          <a:avLst/>
        </a:prstGeom>
        <a:solidFill>
          <a:schemeClr val="accent5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/>
            <a:t>mieszkanie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treningowe</a:t>
          </a:r>
          <a:endParaRPr lang="en-US" sz="2700" kern="1200" dirty="0"/>
        </a:p>
      </dsp:txBody>
      <dsp:txXfrm>
        <a:off x="2533260" y="859509"/>
        <a:ext cx="2021295" cy="970928"/>
      </dsp:txXfrm>
    </dsp:sp>
    <dsp:sp modelId="{7894DDB1-B9F3-8548-B216-003A71A230C1}">
      <dsp:nvSpPr>
        <dsp:cNvPr id="0" name=""/>
        <dsp:cNvSpPr/>
      </dsp:nvSpPr>
      <dsp:spPr>
        <a:xfrm>
          <a:off x="4721289" y="806984"/>
          <a:ext cx="2126345" cy="1075978"/>
        </a:xfrm>
        <a:prstGeom prst="roundRect">
          <a:avLst/>
        </a:prstGeom>
        <a:solidFill>
          <a:schemeClr val="accent5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?</a:t>
          </a:r>
          <a:endParaRPr lang="en-US" sz="2700" kern="1200" dirty="0"/>
        </a:p>
      </dsp:txBody>
      <dsp:txXfrm>
        <a:off x="4773814" y="859509"/>
        <a:ext cx="2021295" cy="9709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6379BD-1646-B04F-87A3-A32F220DB449}">
      <dsp:nvSpPr>
        <dsp:cNvPr id="0" name=""/>
        <dsp:cNvSpPr/>
      </dsp:nvSpPr>
      <dsp:spPr>
        <a:xfrm>
          <a:off x="1993236" y="7097"/>
          <a:ext cx="2872576" cy="2942285"/>
        </a:xfrm>
        <a:prstGeom prst="rect">
          <a:avLst/>
        </a:prstGeom>
        <a:solidFill>
          <a:schemeClr val="accent5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err="1" smtClean="0"/>
            <a:t>pozyskiwanie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nieużytkowanych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zasobów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mieszkaniowych</a:t>
          </a:r>
          <a:endParaRPr lang="en-US" sz="2900" kern="1200" dirty="0" smtClean="0"/>
        </a:p>
      </dsp:txBody>
      <dsp:txXfrm>
        <a:off x="1993236" y="7097"/>
        <a:ext cx="2872576" cy="2942285"/>
      </dsp:txXfrm>
    </dsp:sp>
    <dsp:sp modelId="{EBD19C4E-0F54-8847-8308-807F37C5B006}">
      <dsp:nvSpPr>
        <dsp:cNvPr id="0" name=""/>
        <dsp:cNvSpPr/>
      </dsp:nvSpPr>
      <dsp:spPr>
        <a:xfrm>
          <a:off x="5402894" y="1831"/>
          <a:ext cx="3142858" cy="2947551"/>
        </a:xfrm>
        <a:prstGeom prst="rect">
          <a:avLst/>
        </a:prstGeom>
        <a:solidFill>
          <a:schemeClr val="accent5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err="1" smtClean="0"/>
            <a:t>łączenie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kompetencji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zarządcy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nieruchomości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i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pracownika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socjalnego</a:t>
          </a:r>
          <a:endParaRPr lang="en-US" sz="2900" kern="1200" dirty="0" smtClean="0"/>
        </a:p>
      </dsp:txBody>
      <dsp:txXfrm>
        <a:off x="5402894" y="1831"/>
        <a:ext cx="3142858" cy="294755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A6A707-1472-4C85-8150-004E7FE58B79}">
      <dsp:nvSpPr>
        <dsp:cNvPr id="0" name=""/>
        <dsp:cNvSpPr/>
      </dsp:nvSpPr>
      <dsp:spPr>
        <a:xfrm>
          <a:off x="0" y="562724"/>
          <a:ext cx="8128000" cy="3251199"/>
        </a:xfrm>
        <a:prstGeom prst="leftRightRibbon">
          <a:avLst/>
        </a:prstGeom>
        <a:solidFill>
          <a:schemeClr val="accent5">
            <a:lumMod val="75000"/>
          </a:schemeClr>
        </a:solidFill>
        <a:ln w="12700" cap="flat" cmpd="sng" algn="ctr">
          <a:solidFill>
            <a:schemeClr val="accent5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D5729C-8F39-493A-9FB6-E5FD7B17412F}">
      <dsp:nvSpPr>
        <dsp:cNvPr id="0" name=""/>
        <dsp:cNvSpPr/>
      </dsp:nvSpPr>
      <dsp:spPr>
        <a:xfrm>
          <a:off x="1047928" y="1014999"/>
          <a:ext cx="2537103" cy="159308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8900" rIns="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500" kern="1200" dirty="0" smtClean="0"/>
            <a:t>30% </a:t>
          </a:r>
          <a:r>
            <a:rPr lang="pl-PL" sz="2500" kern="1200" dirty="0" smtClean="0"/>
            <a:t>najemcy zagrożeni wykluczeniem społecznym</a:t>
          </a:r>
          <a:endParaRPr lang="pl-PL" sz="2500" kern="1200" dirty="0"/>
        </a:p>
      </dsp:txBody>
      <dsp:txXfrm>
        <a:off x="1047928" y="1014999"/>
        <a:ext cx="2537103" cy="1593088"/>
      </dsp:txXfrm>
    </dsp:sp>
    <dsp:sp modelId="{4452B7DB-F5CB-4C92-94EF-123DED7B231A}">
      <dsp:nvSpPr>
        <dsp:cNvPr id="0" name=""/>
        <dsp:cNvSpPr/>
      </dsp:nvSpPr>
      <dsp:spPr>
        <a:xfrm>
          <a:off x="4368803" y="1535191"/>
          <a:ext cx="2560312" cy="159308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8900" rIns="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500" kern="1200" dirty="0" smtClean="0"/>
            <a:t>70% najemcy średniozamożni  </a:t>
          </a:r>
          <a:endParaRPr lang="pl-PL" sz="2500" kern="1200" dirty="0"/>
        </a:p>
      </dsp:txBody>
      <dsp:txXfrm>
        <a:off x="4368803" y="1535191"/>
        <a:ext cx="2560312" cy="15930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BB749-4ED5-40D9-A7E5-73D9666BCE4F}" type="datetimeFigureOut">
              <a:rPr lang="pl-PL" smtClean="0"/>
              <a:t>15.06.16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BEF45-6691-4620-BF4B-4E036B5E9E4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65452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BB749-4ED5-40D9-A7E5-73D9666BCE4F}" type="datetimeFigureOut">
              <a:rPr lang="pl-PL" smtClean="0"/>
              <a:t>15.06.16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BEF45-6691-4620-BF4B-4E036B5E9E4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66639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BB749-4ED5-40D9-A7E5-73D9666BCE4F}" type="datetimeFigureOut">
              <a:rPr lang="pl-PL" smtClean="0"/>
              <a:t>15.06.16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BEF45-6691-4620-BF4B-4E036B5E9E4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93830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BB749-4ED5-40D9-A7E5-73D9666BCE4F}" type="datetimeFigureOut">
              <a:rPr lang="pl-PL" smtClean="0"/>
              <a:t>15.06.16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BEF45-6691-4620-BF4B-4E036B5E9E4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6030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BB749-4ED5-40D9-A7E5-73D9666BCE4F}" type="datetimeFigureOut">
              <a:rPr lang="pl-PL" smtClean="0"/>
              <a:t>15.06.16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BEF45-6691-4620-BF4B-4E036B5E9E4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5460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BB749-4ED5-40D9-A7E5-73D9666BCE4F}" type="datetimeFigureOut">
              <a:rPr lang="pl-PL" smtClean="0"/>
              <a:t>15.06.16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BEF45-6691-4620-BF4B-4E036B5E9E4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31828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BB749-4ED5-40D9-A7E5-73D9666BCE4F}" type="datetimeFigureOut">
              <a:rPr lang="pl-PL" smtClean="0"/>
              <a:t>15.06.16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BEF45-6691-4620-BF4B-4E036B5E9E4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780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BB749-4ED5-40D9-A7E5-73D9666BCE4F}" type="datetimeFigureOut">
              <a:rPr lang="pl-PL" smtClean="0"/>
              <a:t>15.06.16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BEF45-6691-4620-BF4B-4E036B5E9E4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22128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BB749-4ED5-40D9-A7E5-73D9666BCE4F}" type="datetimeFigureOut">
              <a:rPr lang="pl-PL" smtClean="0"/>
              <a:t>15.06.16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BEF45-6691-4620-BF4B-4E036B5E9E4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9341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BB749-4ED5-40D9-A7E5-73D9666BCE4F}" type="datetimeFigureOut">
              <a:rPr lang="pl-PL" smtClean="0"/>
              <a:t>15.06.16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BEF45-6691-4620-BF4B-4E036B5E9E4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63302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BB749-4ED5-40D9-A7E5-73D9666BCE4F}" type="datetimeFigureOut">
              <a:rPr lang="pl-PL" smtClean="0"/>
              <a:t>15.06.16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BEF45-6691-4620-BF4B-4E036B5E9E4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25070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0BB749-4ED5-40D9-A7E5-73D9666BCE4F}" type="datetimeFigureOut">
              <a:rPr lang="pl-PL" smtClean="0"/>
              <a:t>15.06.16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3BEF45-6691-4620-BF4B-4E036B5E9E4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82384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3.emf"/><Relationship Id="rId5" Type="http://schemas.openxmlformats.org/officeDocument/2006/relationships/diagramData" Target="../diagrams/data1.xml"/><Relationship Id="rId6" Type="http://schemas.openxmlformats.org/officeDocument/2006/relationships/diagramLayout" Target="../diagrams/layout1.xml"/><Relationship Id="rId7" Type="http://schemas.openxmlformats.org/officeDocument/2006/relationships/diagramQuickStyle" Target="../diagrams/quickStyle1.xml"/><Relationship Id="rId8" Type="http://schemas.openxmlformats.org/officeDocument/2006/relationships/diagramColors" Target="../diagrams/colors1.xml"/><Relationship Id="rId9" Type="http://schemas.microsoft.com/office/2007/relationships/diagramDrawing" Target="../diagrams/drawing1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3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4" Type="http://schemas.openxmlformats.org/officeDocument/2006/relationships/diagramData" Target="../diagrams/data2.xml"/><Relationship Id="rId5" Type="http://schemas.openxmlformats.org/officeDocument/2006/relationships/diagramLayout" Target="../diagrams/layout2.xml"/><Relationship Id="rId6" Type="http://schemas.openxmlformats.org/officeDocument/2006/relationships/diagramQuickStyle" Target="../diagrams/quickStyle2.xml"/><Relationship Id="rId7" Type="http://schemas.openxmlformats.org/officeDocument/2006/relationships/diagramColors" Target="../diagrams/colors2.xml"/><Relationship Id="rId8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3.emf"/><Relationship Id="rId5" Type="http://schemas.openxmlformats.org/officeDocument/2006/relationships/diagramData" Target="../diagrams/data3.xml"/><Relationship Id="rId6" Type="http://schemas.openxmlformats.org/officeDocument/2006/relationships/diagramLayout" Target="../diagrams/layout3.xml"/><Relationship Id="rId7" Type="http://schemas.openxmlformats.org/officeDocument/2006/relationships/diagramQuickStyle" Target="../diagrams/quickStyle3.xml"/><Relationship Id="rId8" Type="http://schemas.openxmlformats.org/officeDocument/2006/relationships/diagramColors" Target="../diagrams/colors3.xml"/><Relationship Id="rId9" Type="http://schemas.microsoft.com/office/2007/relationships/diagramDrawing" Target="../diagrams/drawing3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97" y="70343"/>
            <a:ext cx="3539999" cy="1260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4708556" y="345540"/>
            <a:ext cx="6236947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300" dirty="0" smtClean="0">
                <a:solidFill>
                  <a:srgbClr val="015093"/>
                </a:solidFill>
              </a:rPr>
              <a:t>Projekt </a:t>
            </a:r>
            <a:r>
              <a:rPr lang="pl-PL" sz="1300" b="1" dirty="0" smtClean="0">
                <a:solidFill>
                  <a:srgbClr val="015093"/>
                </a:solidFill>
              </a:rPr>
              <a:t>„Społeczna Agencja Najmu jako instrument polityki mieszkaniowej w Polsce” </a:t>
            </a:r>
            <a:r>
              <a:rPr lang="pl-PL" sz="1300" dirty="0" smtClean="0">
                <a:solidFill>
                  <a:srgbClr val="015093"/>
                </a:solidFill>
              </a:rPr>
              <a:t>jest dofinansowany ze środków Narodowego Centrum Badań i Rozwoju w ramach programu „Innowacje Społeczne”</a:t>
            </a:r>
            <a:endParaRPr lang="pl-PL" sz="1300" dirty="0">
              <a:solidFill>
                <a:srgbClr val="015093"/>
              </a:solidFill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550863" y="5771986"/>
            <a:ext cx="11088000" cy="0"/>
          </a:xfrm>
          <a:prstGeom prst="line">
            <a:avLst/>
          </a:prstGeom>
          <a:ln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11"/>
          <p:cNvCxnSpPr/>
          <p:nvPr/>
        </p:nvCxnSpPr>
        <p:spPr>
          <a:xfrm>
            <a:off x="550863" y="1372222"/>
            <a:ext cx="11088000" cy="0"/>
          </a:xfrm>
          <a:prstGeom prst="line">
            <a:avLst/>
          </a:prstGeom>
          <a:ln w="6350">
            <a:prstDash val="dash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9617" y="1676281"/>
            <a:ext cx="5450492" cy="3791647"/>
          </a:xfrm>
          <a:prstGeom prst="rect">
            <a:avLst/>
          </a:prstGeom>
        </p:spPr>
      </p:pic>
      <p:sp>
        <p:nvSpPr>
          <p:cNvPr id="8" name="pole tekstowe 7"/>
          <p:cNvSpPr txBox="1"/>
          <p:nvPr/>
        </p:nvSpPr>
        <p:spPr>
          <a:xfrm>
            <a:off x="550863" y="1676281"/>
            <a:ext cx="184731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sz="1100" b="1" i="1" dirty="0">
              <a:solidFill>
                <a:srgbClr val="6DB340"/>
              </a:solidFill>
              <a:latin typeface="Myriad Pro" panose="020B0503030403020204" pitchFamily="34" charset="0"/>
            </a:endParaRPr>
          </a:p>
          <a:p>
            <a:endParaRPr lang="pl-PL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659" y="5850660"/>
            <a:ext cx="11098286" cy="936000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517228" y="2518948"/>
            <a:ext cx="1042827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400" b="1" dirty="0" smtClean="0">
                <a:solidFill>
                  <a:prstClr val="black"/>
                </a:solidFill>
                <a:latin typeface="Calibri"/>
                <a:ea typeface="+mj-ea"/>
                <a:cs typeface="Calibri"/>
              </a:rPr>
              <a:t>Społeczne Agencje Najmu</a:t>
            </a:r>
            <a:r>
              <a:rPr lang="pl-PL" sz="4400" b="1" dirty="0">
                <a:solidFill>
                  <a:prstClr val="black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pl-PL" sz="4400" b="1" dirty="0" smtClean="0">
                <a:solidFill>
                  <a:prstClr val="black"/>
                </a:solidFill>
                <a:latin typeface="Calibri"/>
                <a:ea typeface="+mj-ea"/>
                <a:cs typeface="Calibri"/>
              </a:rPr>
              <a:t>jako alternatywa dla komunalnego zasobu mieszkaniowego</a:t>
            </a:r>
            <a:endParaRPr lang="pl-PL" sz="2000" b="1" dirty="0">
              <a:solidFill>
                <a:prstClr val="black"/>
              </a:solidFill>
              <a:latin typeface="Calibri"/>
              <a:ea typeface="+mj-ea"/>
              <a:cs typeface="Calibri"/>
            </a:endParaRPr>
          </a:p>
          <a:p>
            <a:pPr algn="ctr"/>
            <a:endParaRPr lang="pl-PL" sz="2000" b="1" dirty="0" smtClean="0">
              <a:solidFill>
                <a:prstClr val="black"/>
              </a:solidFill>
              <a:latin typeface="Calibri"/>
              <a:ea typeface="+mj-ea"/>
              <a:cs typeface="Calibri"/>
            </a:endParaRPr>
          </a:p>
          <a:p>
            <a:pPr algn="ctr"/>
            <a:r>
              <a:rPr lang="pl-PL" sz="2000" b="1" dirty="0" smtClean="0">
                <a:solidFill>
                  <a:prstClr val="black"/>
                </a:solidFill>
                <a:latin typeface="Calibri"/>
                <a:ea typeface="+mj-ea"/>
                <a:cs typeface="Calibri"/>
              </a:rPr>
              <a:t>r Barbara </a:t>
            </a:r>
            <a:r>
              <a:rPr lang="pl-PL" sz="2000" b="1" dirty="0" smtClean="0">
                <a:solidFill>
                  <a:prstClr val="black"/>
                </a:solidFill>
                <a:latin typeface="Calibri"/>
                <a:ea typeface="+mj-ea"/>
                <a:cs typeface="Calibri"/>
              </a:rPr>
              <a:t>Audycka, Fundacja Habitat for Humanity Poland</a:t>
            </a:r>
            <a:endParaRPr lang="pl-PL" sz="20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658213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97" y="70343"/>
            <a:ext cx="3539999" cy="1260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4708556" y="345540"/>
            <a:ext cx="6236947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300" dirty="0" smtClean="0">
                <a:solidFill>
                  <a:srgbClr val="015093"/>
                </a:solidFill>
              </a:rPr>
              <a:t>Projekt </a:t>
            </a:r>
            <a:r>
              <a:rPr lang="pl-PL" sz="1300" b="1" dirty="0" smtClean="0">
                <a:solidFill>
                  <a:srgbClr val="015093"/>
                </a:solidFill>
              </a:rPr>
              <a:t>„Społeczna Agencja Najmu jako instrument polityki mieszkaniowej w Polsce” </a:t>
            </a:r>
            <a:r>
              <a:rPr lang="pl-PL" sz="1300" dirty="0" smtClean="0">
                <a:solidFill>
                  <a:srgbClr val="015093"/>
                </a:solidFill>
              </a:rPr>
              <a:t>jest dofinansowany ze środków Narodowego Centrum Badań i Rozwoju w ramach programu „Innowacje Społeczne”</a:t>
            </a:r>
            <a:endParaRPr lang="pl-PL" sz="1300" dirty="0">
              <a:solidFill>
                <a:srgbClr val="015093"/>
              </a:solidFill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550863" y="5978050"/>
            <a:ext cx="11088000" cy="0"/>
          </a:xfrm>
          <a:prstGeom prst="line">
            <a:avLst/>
          </a:prstGeom>
          <a:ln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11"/>
          <p:cNvCxnSpPr/>
          <p:nvPr/>
        </p:nvCxnSpPr>
        <p:spPr>
          <a:xfrm>
            <a:off x="550863" y="1372222"/>
            <a:ext cx="11088000" cy="0"/>
          </a:xfrm>
          <a:prstGeom prst="line">
            <a:avLst/>
          </a:prstGeom>
          <a:ln w="6350">
            <a:prstDash val="dash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6715" y="3456413"/>
            <a:ext cx="5450492" cy="2149989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659" y="5850660"/>
            <a:ext cx="11098286" cy="936000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622251074"/>
              </p:ext>
            </p:extLst>
          </p:nvPr>
        </p:nvGraphicFramePr>
        <p:xfrm>
          <a:off x="2458203" y="2785529"/>
          <a:ext cx="7087817" cy="26899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9" name="pole tekstowe 8"/>
          <p:cNvSpPr txBox="1"/>
          <p:nvPr/>
        </p:nvSpPr>
        <p:spPr>
          <a:xfrm>
            <a:off x="864956" y="1722508"/>
            <a:ext cx="10688594" cy="55399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l-PL" sz="3000" b="1" dirty="0" smtClean="0"/>
              <a:t>Ścieżka mieszkaniowa osoby wychodzącej z kryzysu bezdomności</a:t>
            </a:r>
            <a:endParaRPr lang="pl-PL" sz="3000" b="1" dirty="0"/>
          </a:p>
        </p:txBody>
      </p:sp>
    </p:spTree>
    <p:extLst>
      <p:ext uri="{BB962C8B-B14F-4D97-AF65-F5344CB8AC3E}">
        <p14:creationId xmlns:p14="http://schemas.microsoft.com/office/powerpoint/2010/main" val="2624436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nfografika_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0" b="1760"/>
          <a:stretch>
            <a:fillRect/>
          </a:stretch>
        </p:blipFill>
        <p:spPr>
          <a:xfrm>
            <a:off x="865513" y="0"/>
            <a:ext cx="10515600" cy="5918200"/>
          </a:xfrm>
        </p:spPr>
      </p:pic>
      <p:pic>
        <p:nvPicPr>
          <p:cNvPr id="5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659" y="5850660"/>
            <a:ext cx="11098286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436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97" y="70343"/>
            <a:ext cx="3539999" cy="1260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4708556" y="345540"/>
            <a:ext cx="6236947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300" dirty="0" smtClean="0">
                <a:solidFill>
                  <a:srgbClr val="015093"/>
                </a:solidFill>
              </a:rPr>
              <a:t>Projekt </a:t>
            </a:r>
            <a:r>
              <a:rPr lang="pl-PL" sz="1300" b="1" dirty="0" smtClean="0">
                <a:solidFill>
                  <a:srgbClr val="015093"/>
                </a:solidFill>
              </a:rPr>
              <a:t>„Społeczna Agencja Najmu jako instrument polityki mieszkaniowej w Polsce” </a:t>
            </a:r>
            <a:r>
              <a:rPr lang="pl-PL" sz="1300" dirty="0" smtClean="0">
                <a:solidFill>
                  <a:srgbClr val="015093"/>
                </a:solidFill>
              </a:rPr>
              <a:t>jest dofinansowany ze środków Narodowego Centrum Badań i Rozwoju w ramach programu „Innowacje Społeczne”</a:t>
            </a:r>
            <a:endParaRPr lang="pl-PL" sz="1300" dirty="0">
              <a:solidFill>
                <a:srgbClr val="015093"/>
              </a:solidFill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550863" y="5771986"/>
            <a:ext cx="11088000" cy="0"/>
          </a:xfrm>
          <a:prstGeom prst="line">
            <a:avLst/>
          </a:prstGeom>
          <a:ln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11"/>
          <p:cNvCxnSpPr/>
          <p:nvPr/>
        </p:nvCxnSpPr>
        <p:spPr>
          <a:xfrm>
            <a:off x="550863" y="1372222"/>
            <a:ext cx="11088000" cy="0"/>
          </a:xfrm>
          <a:prstGeom prst="line">
            <a:avLst/>
          </a:prstGeom>
          <a:ln w="6350">
            <a:prstDash val="dash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659" y="5850660"/>
            <a:ext cx="11098286" cy="936000"/>
          </a:xfrm>
          <a:prstGeom prst="rect">
            <a:avLst/>
          </a:prstGeom>
        </p:spPr>
      </p:pic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838200" y="1465013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l-PL" dirty="0" smtClean="0"/>
              <a:t>Główne zadania SAN</a:t>
            </a:r>
          </a:p>
          <a:p>
            <a:pPr lvl="1"/>
            <a:r>
              <a:rPr lang="pl-PL" b="1" dirty="0" smtClean="0"/>
              <a:t>Pozyskanie mieszkań </a:t>
            </a:r>
            <a:r>
              <a:rPr lang="pl-PL" dirty="0" smtClean="0"/>
              <a:t>o minimalnym standardzie i za czynsz niższy </a:t>
            </a:r>
            <a:br>
              <a:rPr lang="pl-PL" dirty="0" smtClean="0"/>
            </a:br>
            <a:r>
              <a:rPr lang="pl-PL" dirty="0" smtClean="0"/>
              <a:t>od rynkowego</a:t>
            </a:r>
          </a:p>
          <a:p>
            <a:pPr lvl="1"/>
            <a:r>
              <a:rPr lang="pl-PL" b="1" dirty="0" smtClean="0"/>
              <a:t>Rekrutacja lokatorów </a:t>
            </a:r>
            <a:r>
              <a:rPr lang="pl-PL" dirty="0" smtClean="0"/>
              <a:t>spośród osób i rodzin niezamożnych do pozyskanych mieszkań</a:t>
            </a:r>
          </a:p>
          <a:p>
            <a:pPr lvl="1"/>
            <a:r>
              <a:rPr lang="pl-PL" b="1" dirty="0" smtClean="0"/>
              <a:t>Pośrednictwo czynszowe</a:t>
            </a:r>
            <a:r>
              <a:rPr lang="pl-PL" dirty="0" smtClean="0"/>
              <a:t> (pobieranie czynszu od lokatorów i przekazywanie go właścicielom)</a:t>
            </a:r>
          </a:p>
          <a:p>
            <a:pPr lvl="1"/>
            <a:r>
              <a:rPr lang="pl-PL" b="1" dirty="0" smtClean="0"/>
              <a:t>Bieżące monitorowanie </a:t>
            </a:r>
            <a:r>
              <a:rPr lang="pl-PL" dirty="0" smtClean="0"/>
              <a:t>stanu mieszkań i wpłat czynszu od lokatorów</a:t>
            </a:r>
          </a:p>
          <a:p>
            <a:pPr lvl="1"/>
            <a:r>
              <a:rPr lang="pl-PL" b="1" dirty="0" smtClean="0"/>
              <a:t>Utrzymywanie </a:t>
            </a:r>
            <a:r>
              <a:rPr lang="pl-PL" b="1" dirty="0"/>
              <a:t>kontaktu z lokatorami </a:t>
            </a:r>
            <a:r>
              <a:rPr lang="pl-PL" b="1" dirty="0" smtClean="0"/>
              <a:t>i wspieranie ich </a:t>
            </a:r>
            <a:r>
              <a:rPr lang="pl-PL" dirty="0" smtClean="0"/>
              <a:t>w razie problemów ze stanem mieszkania oraz problemów z terminowym uiszczaniem opłat czynszowych</a:t>
            </a:r>
          </a:p>
          <a:p>
            <a:pPr lvl="1"/>
            <a:r>
              <a:rPr lang="pl-PL" b="1" dirty="0" smtClean="0"/>
              <a:t>Współpraca z innymi podmiotami </a:t>
            </a:r>
            <a:r>
              <a:rPr lang="pl-PL" dirty="0" smtClean="0"/>
              <a:t>oferującymi pomoc prawną, psychologiczną i socjalną</a:t>
            </a:r>
          </a:p>
          <a:p>
            <a:pPr lvl="1"/>
            <a:endParaRPr lang="pl-PL" dirty="0" smtClean="0"/>
          </a:p>
          <a:p>
            <a:pPr lvl="1"/>
            <a:endParaRPr lang="pl-PL" dirty="0" smtClean="0"/>
          </a:p>
          <a:p>
            <a:pPr lvl="1"/>
            <a:endParaRPr lang="pl-PL" dirty="0" smtClean="0"/>
          </a:p>
          <a:p>
            <a:pPr lvl="1"/>
            <a:endParaRPr lang="pl-PL" dirty="0" smtClean="0"/>
          </a:p>
          <a:p>
            <a:pPr lvl="1"/>
            <a:endParaRPr lang="pl-PL" dirty="0" smtClean="0"/>
          </a:p>
          <a:p>
            <a:pPr lvl="1"/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370446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97" y="70343"/>
            <a:ext cx="3539999" cy="1260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4708556" y="345540"/>
            <a:ext cx="6236947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300" dirty="0" smtClean="0">
                <a:solidFill>
                  <a:srgbClr val="015093"/>
                </a:solidFill>
              </a:rPr>
              <a:t>Projekt </a:t>
            </a:r>
            <a:r>
              <a:rPr lang="pl-PL" sz="1300" b="1" dirty="0" smtClean="0">
                <a:solidFill>
                  <a:srgbClr val="015093"/>
                </a:solidFill>
              </a:rPr>
              <a:t>„Społeczna Agencja Najmu jako instrument polityki mieszkaniowej w Polsce” </a:t>
            </a:r>
            <a:r>
              <a:rPr lang="pl-PL" sz="1300" dirty="0" smtClean="0">
                <a:solidFill>
                  <a:srgbClr val="015093"/>
                </a:solidFill>
              </a:rPr>
              <a:t>jest dofinansowany ze środków Narodowego Centrum Badań i Rozwoju w ramach programu „Innowacje Społeczne”</a:t>
            </a:r>
            <a:endParaRPr lang="pl-PL" sz="1300" dirty="0">
              <a:solidFill>
                <a:srgbClr val="015093"/>
              </a:solidFill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550863" y="5771986"/>
            <a:ext cx="11088000" cy="0"/>
          </a:xfrm>
          <a:prstGeom prst="line">
            <a:avLst/>
          </a:prstGeom>
          <a:ln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11"/>
          <p:cNvCxnSpPr/>
          <p:nvPr/>
        </p:nvCxnSpPr>
        <p:spPr>
          <a:xfrm>
            <a:off x="550863" y="1372222"/>
            <a:ext cx="11088000" cy="0"/>
          </a:xfrm>
          <a:prstGeom prst="line">
            <a:avLst/>
          </a:prstGeom>
          <a:ln w="6350">
            <a:prstDash val="dash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659" y="5850660"/>
            <a:ext cx="11098286" cy="936000"/>
          </a:xfrm>
          <a:prstGeom prst="rect">
            <a:avLst/>
          </a:prstGeom>
        </p:spPr>
      </p:pic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7532779"/>
              </p:ext>
            </p:extLst>
          </p:nvPr>
        </p:nvGraphicFramePr>
        <p:xfrm>
          <a:off x="838200" y="2430511"/>
          <a:ext cx="10515600" cy="2949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Rectangle 9"/>
          <p:cNvSpPr/>
          <p:nvPr/>
        </p:nvSpPr>
        <p:spPr>
          <a:xfrm>
            <a:off x="2785962" y="1576525"/>
            <a:ext cx="6623489" cy="55399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dist"/>
            <a:r>
              <a:rPr lang="pl-PL" sz="3000" b="1" dirty="0"/>
              <a:t>F</a:t>
            </a:r>
            <a:r>
              <a:rPr lang="pl-PL" sz="3000" b="1" dirty="0" smtClean="0"/>
              <a:t>ilary Społecznych Agencji Najmu</a:t>
            </a:r>
            <a:endParaRPr lang="pl-PL" sz="3000" b="1" dirty="0"/>
          </a:p>
        </p:txBody>
      </p:sp>
    </p:spTree>
    <p:extLst>
      <p:ext uri="{BB962C8B-B14F-4D97-AF65-F5344CB8AC3E}">
        <p14:creationId xmlns:p14="http://schemas.microsoft.com/office/powerpoint/2010/main" val="8398085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97" y="70343"/>
            <a:ext cx="3539999" cy="1260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4708556" y="345540"/>
            <a:ext cx="6236947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300" dirty="0" smtClean="0">
                <a:solidFill>
                  <a:srgbClr val="015093"/>
                </a:solidFill>
              </a:rPr>
              <a:t>Projekt </a:t>
            </a:r>
            <a:r>
              <a:rPr lang="pl-PL" sz="1300" b="1" dirty="0" smtClean="0">
                <a:solidFill>
                  <a:srgbClr val="015093"/>
                </a:solidFill>
              </a:rPr>
              <a:t>„Społeczna Agencja Najmu jako instrument polityki mieszkaniowej w Polsce” </a:t>
            </a:r>
            <a:r>
              <a:rPr lang="pl-PL" sz="1300" dirty="0" smtClean="0">
                <a:solidFill>
                  <a:srgbClr val="015093"/>
                </a:solidFill>
              </a:rPr>
              <a:t>jest dofinansowany ze środków Narodowego Centrum Badań i Rozwoju w ramach programu „Innowacje Społeczne”</a:t>
            </a:r>
            <a:endParaRPr lang="pl-PL" sz="1300" dirty="0">
              <a:solidFill>
                <a:srgbClr val="015093"/>
              </a:solidFill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550863" y="5771986"/>
            <a:ext cx="11088000" cy="0"/>
          </a:xfrm>
          <a:prstGeom prst="line">
            <a:avLst/>
          </a:prstGeom>
          <a:ln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11"/>
          <p:cNvCxnSpPr/>
          <p:nvPr/>
        </p:nvCxnSpPr>
        <p:spPr>
          <a:xfrm>
            <a:off x="550863" y="1372222"/>
            <a:ext cx="11088000" cy="0"/>
          </a:xfrm>
          <a:prstGeom prst="line">
            <a:avLst/>
          </a:prstGeom>
          <a:ln w="6350">
            <a:prstDash val="dash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6715" y="3237470"/>
            <a:ext cx="5450492" cy="2149989"/>
          </a:xfrm>
          <a:prstGeom prst="rect">
            <a:avLst/>
          </a:prstGeom>
        </p:spPr>
      </p:pic>
      <p:sp>
        <p:nvSpPr>
          <p:cNvPr id="8" name="pole tekstowe 7"/>
          <p:cNvSpPr txBox="1"/>
          <p:nvPr/>
        </p:nvSpPr>
        <p:spPr>
          <a:xfrm>
            <a:off x="550863" y="1694923"/>
            <a:ext cx="112621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/>
              <a:t>Najemcy</a:t>
            </a:r>
            <a:r>
              <a:rPr lang="pl-PL" sz="2400" b="1" dirty="0" smtClean="0"/>
              <a:t> </a:t>
            </a:r>
            <a:r>
              <a:rPr lang="pl-PL" sz="2400" b="1" dirty="0" smtClean="0"/>
              <a:t>SAN</a:t>
            </a:r>
          </a:p>
          <a:p>
            <a:endParaRPr lang="pl-PL" sz="2400" dirty="0"/>
          </a:p>
          <a:p>
            <a:pPr algn="ctr"/>
            <a:endParaRPr lang="pl-PL" sz="2400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659" y="5850660"/>
            <a:ext cx="11098286" cy="936000"/>
          </a:xfrm>
          <a:prstGeom prst="rect">
            <a:avLst/>
          </a:prstGeom>
        </p:spPr>
      </p:pic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3506659094"/>
              </p:ext>
            </p:extLst>
          </p:nvPr>
        </p:nvGraphicFramePr>
        <p:xfrm>
          <a:off x="2032000" y="1995056"/>
          <a:ext cx="8128000" cy="41432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6944563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97" y="70343"/>
            <a:ext cx="3539999" cy="1260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4708556" y="345540"/>
            <a:ext cx="6236947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300" dirty="0" smtClean="0">
                <a:solidFill>
                  <a:srgbClr val="015093"/>
                </a:solidFill>
              </a:rPr>
              <a:t>Projekt </a:t>
            </a:r>
            <a:r>
              <a:rPr lang="pl-PL" sz="1300" b="1" dirty="0" smtClean="0">
                <a:solidFill>
                  <a:srgbClr val="015093"/>
                </a:solidFill>
              </a:rPr>
              <a:t>„Społeczna Agencja Najmu jako instrument polityki mieszkaniowej w Polsce” </a:t>
            </a:r>
            <a:r>
              <a:rPr lang="pl-PL" sz="1300" dirty="0" smtClean="0">
                <a:solidFill>
                  <a:srgbClr val="015093"/>
                </a:solidFill>
              </a:rPr>
              <a:t>jest dofinansowany ze środków Narodowego Centrum Badań i Rozwoju w ramach programu „Innowacje Społeczne”</a:t>
            </a:r>
            <a:endParaRPr lang="pl-PL" sz="1300" dirty="0">
              <a:solidFill>
                <a:srgbClr val="015093"/>
              </a:solidFill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550863" y="5771986"/>
            <a:ext cx="11088000" cy="0"/>
          </a:xfrm>
          <a:prstGeom prst="line">
            <a:avLst/>
          </a:prstGeom>
          <a:ln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11"/>
          <p:cNvCxnSpPr/>
          <p:nvPr/>
        </p:nvCxnSpPr>
        <p:spPr>
          <a:xfrm>
            <a:off x="550863" y="1372222"/>
            <a:ext cx="11088000" cy="0"/>
          </a:xfrm>
          <a:prstGeom prst="line">
            <a:avLst/>
          </a:prstGeom>
          <a:ln w="6350">
            <a:prstDash val="dash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6715" y="3237470"/>
            <a:ext cx="5450492" cy="2149989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659" y="5850660"/>
            <a:ext cx="11098286" cy="936000"/>
          </a:xfrm>
          <a:prstGeom prst="rect">
            <a:avLst/>
          </a:prstGeom>
        </p:spPr>
      </p:pic>
      <p:sp>
        <p:nvSpPr>
          <p:cNvPr id="10" name="Prostokąt 9"/>
          <p:cNvSpPr/>
          <p:nvPr/>
        </p:nvSpPr>
        <p:spPr>
          <a:xfrm>
            <a:off x="5168413" y="1450896"/>
            <a:ext cx="2027095" cy="721217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Kto może prowadzić SAN</a:t>
            </a:r>
            <a:endParaRPr lang="pl-PL" dirty="0"/>
          </a:p>
        </p:txBody>
      </p:sp>
      <p:sp>
        <p:nvSpPr>
          <p:cNvPr id="13" name="Prostokąt 12"/>
          <p:cNvSpPr/>
          <p:nvPr/>
        </p:nvSpPr>
        <p:spPr>
          <a:xfrm>
            <a:off x="1967633" y="2890189"/>
            <a:ext cx="2027095" cy="72121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Organizacja już istniejąca</a:t>
            </a:r>
            <a:endParaRPr lang="pl-PL" dirty="0"/>
          </a:p>
        </p:txBody>
      </p:sp>
      <p:cxnSp>
        <p:nvCxnSpPr>
          <p:cNvPr id="15" name="Łącznik prosty 14"/>
          <p:cNvCxnSpPr>
            <a:stCxn id="10" idx="2"/>
            <a:endCxn id="13" idx="0"/>
          </p:cNvCxnSpPr>
          <p:nvPr/>
        </p:nvCxnSpPr>
        <p:spPr>
          <a:xfrm flipH="1">
            <a:off x="2981181" y="2172113"/>
            <a:ext cx="3200780" cy="7180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rostokąt 17"/>
          <p:cNvSpPr/>
          <p:nvPr/>
        </p:nvSpPr>
        <p:spPr>
          <a:xfrm>
            <a:off x="8072980" y="2941740"/>
            <a:ext cx="2027095" cy="7212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Nowa organizacja</a:t>
            </a:r>
            <a:endParaRPr lang="pl-PL" dirty="0"/>
          </a:p>
        </p:txBody>
      </p:sp>
      <p:cxnSp>
        <p:nvCxnSpPr>
          <p:cNvPr id="20" name="Łącznik prosty 19"/>
          <p:cNvCxnSpPr>
            <a:stCxn id="10" idx="2"/>
            <a:endCxn id="18" idx="0"/>
          </p:cNvCxnSpPr>
          <p:nvPr/>
        </p:nvCxnSpPr>
        <p:spPr>
          <a:xfrm>
            <a:off x="6181961" y="2172113"/>
            <a:ext cx="2904567" cy="7696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Prostokąt 23"/>
          <p:cNvSpPr/>
          <p:nvPr/>
        </p:nvSpPr>
        <p:spPr>
          <a:xfrm>
            <a:off x="5168413" y="2934217"/>
            <a:ext cx="2027095" cy="7212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Konsorcjum istniejących organizacji</a:t>
            </a:r>
            <a:endParaRPr lang="pl-PL" dirty="0"/>
          </a:p>
        </p:txBody>
      </p:sp>
      <p:cxnSp>
        <p:nvCxnSpPr>
          <p:cNvPr id="26" name="Łącznik prosty 25"/>
          <p:cNvCxnSpPr>
            <a:stCxn id="10" idx="2"/>
            <a:endCxn id="24" idx="0"/>
          </p:cNvCxnSpPr>
          <p:nvPr/>
        </p:nvCxnSpPr>
        <p:spPr>
          <a:xfrm>
            <a:off x="6181961" y="2172113"/>
            <a:ext cx="0" cy="762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rostokąt 28"/>
          <p:cNvSpPr/>
          <p:nvPr/>
        </p:nvSpPr>
        <p:spPr>
          <a:xfrm>
            <a:off x="550863" y="4113681"/>
            <a:ext cx="2027095" cy="721217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Publiczna</a:t>
            </a:r>
            <a:endParaRPr lang="pl-PL" dirty="0"/>
          </a:p>
        </p:txBody>
      </p:sp>
      <p:sp>
        <p:nvSpPr>
          <p:cNvPr id="30" name="Prostokąt 29"/>
          <p:cNvSpPr/>
          <p:nvPr/>
        </p:nvSpPr>
        <p:spPr>
          <a:xfrm>
            <a:off x="3198825" y="4119003"/>
            <a:ext cx="2027095" cy="721217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Pozarządowa</a:t>
            </a:r>
            <a:endParaRPr lang="pl-PL" dirty="0"/>
          </a:p>
        </p:txBody>
      </p:sp>
      <p:cxnSp>
        <p:nvCxnSpPr>
          <p:cNvPr id="32" name="Łącznik prosty 31"/>
          <p:cNvCxnSpPr>
            <a:stCxn id="13" idx="2"/>
            <a:endCxn id="29" idx="0"/>
          </p:cNvCxnSpPr>
          <p:nvPr/>
        </p:nvCxnSpPr>
        <p:spPr>
          <a:xfrm flipH="1">
            <a:off x="1564411" y="3611406"/>
            <a:ext cx="1416770" cy="5022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Łącznik prosty 33"/>
          <p:cNvCxnSpPr>
            <a:stCxn id="13" idx="2"/>
            <a:endCxn id="30" idx="0"/>
          </p:cNvCxnSpPr>
          <p:nvPr/>
        </p:nvCxnSpPr>
        <p:spPr>
          <a:xfrm>
            <a:off x="2981181" y="3611406"/>
            <a:ext cx="1231192" cy="5075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Prostokąt 35"/>
          <p:cNvSpPr/>
          <p:nvPr/>
        </p:nvSpPr>
        <p:spPr>
          <a:xfrm>
            <a:off x="6544317" y="4137292"/>
            <a:ext cx="2027095" cy="721217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Publiczna</a:t>
            </a:r>
          </a:p>
          <a:p>
            <a:pPr algn="ctr"/>
            <a:r>
              <a:rPr lang="pl-PL" dirty="0" smtClean="0"/>
              <a:t>(</a:t>
            </a:r>
            <a:r>
              <a:rPr lang="pl-PL" dirty="0" err="1" smtClean="0"/>
              <a:t>jst</a:t>
            </a:r>
            <a:r>
              <a:rPr lang="pl-PL" dirty="0" smtClean="0"/>
              <a:t>, spółka gminna)</a:t>
            </a:r>
            <a:endParaRPr lang="pl-PL" dirty="0"/>
          </a:p>
        </p:txBody>
      </p:sp>
      <p:sp>
        <p:nvSpPr>
          <p:cNvPr id="37" name="Prostokąt 36"/>
          <p:cNvSpPr/>
          <p:nvPr/>
        </p:nvSpPr>
        <p:spPr>
          <a:xfrm>
            <a:off x="9696229" y="4137292"/>
            <a:ext cx="2027095" cy="721217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Pozarządowa </a:t>
            </a:r>
          </a:p>
          <a:p>
            <a:pPr algn="ctr"/>
            <a:r>
              <a:rPr lang="pl-PL" dirty="0" smtClean="0"/>
              <a:t>(Fundacja)</a:t>
            </a:r>
            <a:endParaRPr lang="pl-PL" dirty="0"/>
          </a:p>
        </p:txBody>
      </p:sp>
      <p:cxnSp>
        <p:nvCxnSpPr>
          <p:cNvPr id="38" name="Łącznik prosty 37"/>
          <p:cNvCxnSpPr>
            <a:stCxn id="18" idx="2"/>
            <a:endCxn id="36" idx="0"/>
          </p:cNvCxnSpPr>
          <p:nvPr/>
        </p:nvCxnSpPr>
        <p:spPr>
          <a:xfrm flipH="1">
            <a:off x="7557865" y="3662957"/>
            <a:ext cx="1528663" cy="4743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Łącznik prosty 38"/>
          <p:cNvCxnSpPr>
            <a:stCxn id="18" idx="2"/>
            <a:endCxn id="37" idx="0"/>
          </p:cNvCxnSpPr>
          <p:nvPr/>
        </p:nvCxnSpPr>
        <p:spPr>
          <a:xfrm>
            <a:off x="9086528" y="3662957"/>
            <a:ext cx="1623249" cy="4743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Prostokąt 42"/>
          <p:cNvSpPr/>
          <p:nvPr/>
        </p:nvSpPr>
        <p:spPr>
          <a:xfrm>
            <a:off x="8072980" y="5013523"/>
            <a:ext cx="2027095" cy="721217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Publiczno-pozarządowa</a:t>
            </a:r>
            <a:endParaRPr lang="pl-PL" dirty="0"/>
          </a:p>
        </p:txBody>
      </p:sp>
      <p:cxnSp>
        <p:nvCxnSpPr>
          <p:cNvPr id="45" name="Łącznik prosty 44"/>
          <p:cNvCxnSpPr>
            <a:stCxn id="18" idx="2"/>
            <a:endCxn id="43" idx="0"/>
          </p:cNvCxnSpPr>
          <p:nvPr/>
        </p:nvCxnSpPr>
        <p:spPr>
          <a:xfrm>
            <a:off x="9086528" y="3662957"/>
            <a:ext cx="0" cy="13505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25651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97" y="70343"/>
            <a:ext cx="3539999" cy="1260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4708556" y="345540"/>
            <a:ext cx="6236947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300" dirty="0" smtClean="0">
                <a:solidFill>
                  <a:srgbClr val="015093"/>
                </a:solidFill>
              </a:rPr>
              <a:t>Projekt </a:t>
            </a:r>
            <a:r>
              <a:rPr lang="pl-PL" sz="1300" b="1" dirty="0" smtClean="0">
                <a:solidFill>
                  <a:srgbClr val="015093"/>
                </a:solidFill>
              </a:rPr>
              <a:t>„Społeczna Agencja Najmu jako instrument polityki mieszkaniowej w Polsce” </a:t>
            </a:r>
            <a:r>
              <a:rPr lang="pl-PL" sz="1300" dirty="0" smtClean="0">
                <a:solidFill>
                  <a:srgbClr val="015093"/>
                </a:solidFill>
              </a:rPr>
              <a:t>jest dofinansowany ze środków Narodowego Centrum Badań i Rozwoju w ramach programu „Innowacje Społeczne”</a:t>
            </a:r>
            <a:endParaRPr lang="pl-PL" sz="1300" dirty="0">
              <a:solidFill>
                <a:srgbClr val="015093"/>
              </a:solidFill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550863" y="5771986"/>
            <a:ext cx="11088000" cy="0"/>
          </a:xfrm>
          <a:prstGeom prst="line">
            <a:avLst/>
          </a:prstGeom>
          <a:ln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11"/>
          <p:cNvCxnSpPr/>
          <p:nvPr/>
        </p:nvCxnSpPr>
        <p:spPr>
          <a:xfrm>
            <a:off x="550863" y="1372222"/>
            <a:ext cx="11088000" cy="0"/>
          </a:xfrm>
          <a:prstGeom prst="line">
            <a:avLst/>
          </a:prstGeom>
          <a:ln w="6350">
            <a:prstDash val="dash"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9617" y="1724827"/>
            <a:ext cx="5450492" cy="3791647"/>
          </a:xfrm>
          <a:prstGeom prst="rect">
            <a:avLst/>
          </a:prstGeom>
        </p:spPr>
      </p:pic>
      <p:sp>
        <p:nvSpPr>
          <p:cNvPr id="8" name="pole tekstowe 7"/>
          <p:cNvSpPr txBox="1"/>
          <p:nvPr/>
        </p:nvSpPr>
        <p:spPr>
          <a:xfrm>
            <a:off x="550863" y="1676281"/>
            <a:ext cx="184731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sz="1100" b="1" i="1" dirty="0">
              <a:solidFill>
                <a:srgbClr val="6DB340"/>
              </a:solidFill>
              <a:latin typeface="Myriad Pro" panose="020B0503030403020204" pitchFamily="34" charset="0"/>
            </a:endParaRPr>
          </a:p>
          <a:p>
            <a:endParaRPr lang="pl-PL" dirty="0">
              <a:solidFill>
                <a:prstClr val="black"/>
              </a:solidFill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659" y="5850660"/>
            <a:ext cx="11098286" cy="936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78431" y="2212038"/>
            <a:ext cx="1020153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</a:rPr>
              <a:t>Projekt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  <a:t> “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</a:rPr>
              <a:t>Społeczne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</a:rPr>
              <a:t>Agencje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</a:rPr>
              <a:t>Najmu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  <a:t>” jest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</a:rPr>
              <a:t>projektem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</a:rPr>
              <a:t>badawczo-rzeczniczym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</a:rPr>
              <a:t>realizowanym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</a:rPr>
              <a:t>przez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  <a:t>:</a:t>
            </a:r>
          </a:p>
          <a:p>
            <a:endParaRPr lang="en-US" sz="20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</a:rPr>
              <a:t>Fundację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  <a:t> Habitat for Humanity Poland,</a:t>
            </a:r>
          </a:p>
          <a:p>
            <a:pPr algn="ctr"/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</a:rPr>
              <a:t>Uniwersytet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</a:rPr>
              <a:t>Śląski</a:t>
            </a:r>
            <a:r>
              <a:rPr lang="en-US" sz="2000" smtClean="0">
                <a:solidFill>
                  <a:schemeClr val="accent5">
                    <a:lumMod val="50000"/>
                  </a:schemeClr>
                </a:solidFill>
              </a:rPr>
              <a:t>,</a:t>
            </a:r>
            <a:endParaRPr lang="en-US" sz="20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</a:rPr>
              <a:t>Uniwersytet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</a:rPr>
              <a:t>Warszawski</a:t>
            </a:r>
            <a:endParaRPr lang="en-US" sz="20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en-US" sz="2000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</a:rPr>
              <a:t>z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</a:rPr>
              <a:t>e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</a:rPr>
              <a:t>środków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</a:rPr>
              <a:t>Narodowego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  <a:t> Centrum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</a:rPr>
              <a:t>Badań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</a:rPr>
              <a:t>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</a:rPr>
              <a:t>Rozwoju</a:t>
            </a:r>
            <a:endParaRPr lang="en-US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4217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325</Words>
  <Application>Microsoft Macintosh PowerPoint</Application>
  <PresentationFormat>Custom</PresentationFormat>
  <Paragraphs>49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Motyw pakietu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Michał Świstak</dc:creator>
  <cp:lastModifiedBy>Barbara Audycka</cp:lastModifiedBy>
  <cp:revision>35</cp:revision>
  <dcterms:created xsi:type="dcterms:W3CDTF">2015-11-12T21:47:16Z</dcterms:created>
  <dcterms:modified xsi:type="dcterms:W3CDTF">2016-06-15T06:17:43Z</dcterms:modified>
</cp:coreProperties>
</file>